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49"/>
  </p:notesMasterIdLst>
  <p:handoutMasterIdLst>
    <p:handoutMasterId r:id="rId50"/>
  </p:handoutMasterIdLst>
  <p:sldIdLst>
    <p:sldId id="890" r:id="rId2"/>
    <p:sldId id="651" r:id="rId3"/>
    <p:sldId id="493" r:id="rId4"/>
    <p:sldId id="838" r:id="rId5"/>
    <p:sldId id="888" r:id="rId6"/>
    <p:sldId id="577" r:id="rId7"/>
    <p:sldId id="617" r:id="rId8"/>
    <p:sldId id="837" r:id="rId9"/>
    <p:sldId id="889" r:id="rId10"/>
    <p:sldId id="804" r:id="rId11"/>
    <p:sldId id="805" r:id="rId12"/>
    <p:sldId id="755" r:id="rId13"/>
    <p:sldId id="756" r:id="rId14"/>
    <p:sldId id="597" r:id="rId15"/>
    <p:sldId id="625" r:id="rId16"/>
    <p:sldId id="808" r:id="rId17"/>
    <p:sldId id="810" r:id="rId18"/>
    <p:sldId id="649" r:id="rId19"/>
    <p:sldId id="817" r:id="rId20"/>
    <p:sldId id="818" r:id="rId21"/>
    <p:sldId id="819" r:id="rId22"/>
    <p:sldId id="822" r:id="rId23"/>
    <p:sldId id="823" r:id="rId24"/>
    <p:sldId id="811" r:id="rId25"/>
    <p:sldId id="712" r:id="rId26"/>
    <p:sldId id="601" r:id="rId27"/>
    <p:sldId id="602" r:id="rId28"/>
    <p:sldId id="599" r:id="rId29"/>
    <p:sldId id="853" r:id="rId30"/>
    <p:sldId id="760" r:id="rId31"/>
    <p:sldId id="762" r:id="rId32"/>
    <p:sldId id="646" r:id="rId33"/>
    <p:sldId id="627" r:id="rId34"/>
    <p:sldId id="891" r:id="rId35"/>
    <p:sldId id="636" r:id="rId36"/>
    <p:sldId id="635" r:id="rId37"/>
    <p:sldId id="629" r:id="rId38"/>
    <p:sldId id="630" r:id="rId39"/>
    <p:sldId id="631" r:id="rId40"/>
    <p:sldId id="632" r:id="rId41"/>
    <p:sldId id="633" r:id="rId42"/>
    <p:sldId id="634" r:id="rId43"/>
    <p:sldId id="613" r:id="rId44"/>
    <p:sldId id="638" r:id="rId45"/>
    <p:sldId id="831" r:id="rId46"/>
    <p:sldId id="892" r:id="rId47"/>
    <p:sldId id="836" r:id="rId48"/>
  </p:sldIdLst>
  <p:sldSz cx="9144000" cy="6858000" type="screen4x3"/>
  <p:notesSz cx="6858000" cy="9144000"/>
  <p:custDataLst>
    <p:tags r:id="rId51"/>
  </p:custDataLst>
  <p:defaultTextStyle>
    <a:defPPr>
      <a:defRPr lang="es-D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23"/>
    <p:restoredTop sz="94830"/>
  </p:normalViewPr>
  <p:slideViewPr>
    <p:cSldViewPr>
      <p:cViewPr varScale="1">
        <p:scale>
          <a:sx n="121" d="100"/>
          <a:sy n="121" d="100"/>
        </p:scale>
        <p:origin x="14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29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2794911-12D9-CBD8-F31E-4AEEE3EB20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DO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4397F02-530C-D683-6AF8-3CF63E978EF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DO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B7E14F77-E995-934B-E19A-D6EA3DDA9C2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DO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4D36B0BC-876D-CF14-A900-D610DF9AC23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3BF16C-E491-1E4D-832B-F450F2BD2C62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65DDA62-DAD7-2883-4938-A9B3927F6B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DO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C0E5961-3CB6-18CA-091F-5BBFE44651B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DO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A8FFED8-523E-BE01-5E1C-F50F127AD86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1F579A2B-4233-AAC7-34FC-9318720540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DO" noProof="0"/>
              <a:t>Click to edit Master text styles</a:t>
            </a:r>
          </a:p>
          <a:p>
            <a:pPr lvl="1"/>
            <a:r>
              <a:rPr lang="es-DO" noProof="0"/>
              <a:t>Second level</a:t>
            </a:r>
          </a:p>
          <a:p>
            <a:pPr lvl="2"/>
            <a:r>
              <a:rPr lang="es-DO" noProof="0"/>
              <a:t>Third level</a:t>
            </a:r>
          </a:p>
          <a:p>
            <a:pPr lvl="3"/>
            <a:r>
              <a:rPr lang="es-DO" noProof="0"/>
              <a:t>Fourth level</a:t>
            </a:r>
          </a:p>
          <a:p>
            <a:pPr lvl="4"/>
            <a:r>
              <a:rPr lang="es-DO" noProof="0"/>
              <a:t>Fifth level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CEFEC39-47DC-6474-E6F2-11E28C8CD4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DO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25D60A47-6CFD-F923-F4F8-E1C26CE6B6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D44F50-9179-6E4C-8531-E8AD7303A94B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6C123E7-2527-8258-2F07-C1DA0C2F19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2BEF229-6981-5E48-BA72-B96EDC1F4E18}" type="slidenum">
              <a:rPr lang="es-DO" altLang="en-US" sz="1200"/>
              <a:pPr algn="r" eaLnBrk="1" hangingPunct="1"/>
              <a:t>1</a:t>
            </a:fld>
            <a:endParaRPr lang="es-DO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5B23755-3384-0AA3-3BEC-D041606C0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E7C8964-CDC6-2D63-E34F-B48C51F76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05A913BA-9209-8897-81CF-0CF42A07B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B0551407-751B-64C7-8179-6A6BE3B6B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How do we use Wilcox’s theorem?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E6BF44C5-1D03-3AF2-DDA6-A92393C135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E8147107-EB97-3901-EDA0-69F0E4377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F7DEB446-876E-187A-2BA7-D76BB978EF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FD9D51-7100-A44C-BF50-ADD840384AEE}" type="slidenum">
              <a:rPr lang="es-DO" altLang="en-US" smtClean="0"/>
              <a:pPr>
                <a:spcBef>
                  <a:spcPct val="0"/>
                </a:spcBef>
              </a:pPr>
              <a:t>30</a:t>
            </a:fld>
            <a:endParaRPr lang="es-DO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EB0DF532-6E13-4C75-8FBA-57CAE2E3D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00E3DFA5-2C40-B83D-6379-DC2B87B83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5841BB95-677A-2001-E57F-8FA8A8004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A3900B-0D3C-BA4F-9C7D-2E56847F1DC6}" type="slidenum">
              <a:rPr lang="es-DO" altLang="en-US" smtClean="0"/>
              <a:pPr>
                <a:spcBef>
                  <a:spcPct val="0"/>
                </a:spcBef>
              </a:pPr>
              <a:t>31</a:t>
            </a:fld>
            <a:endParaRPr lang="es-DO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2A6A27F1-B3F3-6664-936F-BD2EA0F52A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8310EF6C-1C8F-7AF9-F8CF-D193EF1F9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4133A-6006-150F-47C1-3DC579A8E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1CAC65-5F81-FD4F-87E9-69F7C2AA533F}" type="slidenum">
              <a:rPr lang="es-DO" altLang="en-US" sz="1200"/>
              <a:pPr eaLnBrk="1" hangingPunct="1"/>
              <a:t>32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EE04BD66-F36D-C7B4-B9F6-5568D2A33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8DF7CCD5-CA83-463B-D3EC-05CCACC9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E0C65-B37C-3956-FAAF-112175DD4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AA5736-B317-5C4B-A126-25AF84B84434}" type="slidenum">
              <a:rPr lang="es-DO" altLang="en-US" sz="1200"/>
              <a:pPr eaLnBrk="1" hangingPunct="1"/>
              <a:t>33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>
            <a:extLst>
              <a:ext uri="{FF2B5EF4-FFF2-40B4-BE49-F238E27FC236}">
                <a16:creationId xmlns:a16="http://schemas.microsoft.com/office/drawing/2014/main" id="{7E7F4E31-2256-A506-BFF7-980160A93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>
            <a:extLst>
              <a:ext uri="{FF2B5EF4-FFF2-40B4-BE49-F238E27FC236}">
                <a16:creationId xmlns:a16="http://schemas.microsoft.com/office/drawing/2014/main" id="{79577812-93E0-54C9-FED1-D2D5C72B7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9CFB0-A675-8ED7-46DA-F83E6A461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27F0E5C-A926-634C-802B-12E062FEA2C5}" type="slidenum">
              <a:rPr lang="es-DO" altLang="en-US" sz="1200"/>
              <a:pPr eaLnBrk="1" hangingPunct="1"/>
              <a:t>36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>
            <a:extLst>
              <a:ext uri="{FF2B5EF4-FFF2-40B4-BE49-F238E27FC236}">
                <a16:creationId xmlns:a16="http://schemas.microsoft.com/office/drawing/2014/main" id="{4C315207-02CE-398F-A3BE-DB55A8627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>
            <a:extLst>
              <a:ext uri="{FF2B5EF4-FFF2-40B4-BE49-F238E27FC236}">
                <a16:creationId xmlns:a16="http://schemas.microsoft.com/office/drawing/2014/main" id="{B5F1175C-1F22-A4FB-BDAC-BD1920695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3DAE9-000C-A712-4111-D18738FFB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466A2CA-3FAB-DF4E-9E5E-84D4E9C3F59E}" type="slidenum">
              <a:rPr lang="es-DO" altLang="en-US" sz="1200"/>
              <a:pPr eaLnBrk="1" hangingPunct="1"/>
              <a:t>37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A6471DC6-9916-25BB-A44A-1B957DBD17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5F2A0233-6286-82D8-FB12-8A74A9947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E2D24-0EAB-0025-7575-BD9DC9221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61BA65-A56A-CE48-9C33-82698B0F6C1B}" type="slidenum">
              <a:rPr lang="es-DO" altLang="en-US" sz="1200"/>
              <a:pPr eaLnBrk="1" hangingPunct="1"/>
              <a:t>38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1A0D2617-67B7-6453-AB83-BA63CE3C9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8BE4BD8C-8686-3783-63F6-C530A0FAF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EF785-CC44-1ED9-2122-EEF5CA820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C6CB54A-1361-4247-B28A-9EA0DDA24D9A}" type="slidenum">
              <a:rPr lang="es-DO" altLang="en-US" sz="1200"/>
              <a:pPr eaLnBrk="1" hangingPunct="1"/>
              <a:t>39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272D7FD7-C267-5D5D-F050-66C5112D0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B2F847DE-9F5C-68A4-12D8-182C4AFAE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A874A-FC82-963C-C943-2729A77AD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58A71E3-86B1-0A41-BB54-E68F4D33BCB7}" type="slidenum">
              <a:rPr lang="es-DO" altLang="en-US" sz="1200"/>
              <a:pPr eaLnBrk="1" hangingPunct="1"/>
              <a:t>40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DDF26170-9349-CF25-4919-0473E131BD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7D04AB57-74BF-ABB4-F08A-2D9A87A6A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derivation and applications of these ABC are fundamental in the study of scattering problems in the Ocean, air and gin the ground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>
            <a:extLst>
              <a:ext uri="{FF2B5EF4-FFF2-40B4-BE49-F238E27FC236}">
                <a16:creationId xmlns:a16="http://schemas.microsoft.com/office/drawing/2014/main" id="{C1A2C73C-BE55-A109-11D6-08A7A3F6F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>
            <a:extLst>
              <a:ext uri="{FF2B5EF4-FFF2-40B4-BE49-F238E27FC236}">
                <a16:creationId xmlns:a16="http://schemas.microsoft.com/office/drawing/2014/main" id="{24AE465B-BF2C-AD64-F03E-6C25EB67C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47107-F454-5A58-C55F-4628F3999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911FD46-9F3D-654E-9B80-B018F720CB25}" type="slidenum">
              <a:rPr lang="es-DO" altLang="en-US" sz="1200"/>
              <a:pPr eaLnBrk="1" hangingPunct="1"/>
              <a:t>41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>
            <a:extLst>
              <a:ext uri="{FF2B5EF4-FFF2-40B4-BE49-F238E27FC236}">
                <a16:creationId xmlns:a16="http://schemas.microsoft.com/office/drawing/2014/main" id="{8FD05109-9ADE-4C96-3942-EBDFCF8B4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>
            <a:extLst>
              <a:ext uri="{FF2B5EF4-FFF2-40B4-BE49-F238E27FC236}">
                <a16:creationId xmlns:a16="http://schemas.microsoft.com/office/drawing/2014/main" id="{473CE85A-BA68-0E25-718C-8F531D294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9BC5D-86EA-A319-BDBD-F3297B73E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85CFF30-8AAC-4149-A53C-E9FD655CFA1E}" type="slidenum">
              <a:rPr lang="es-DO" altLang="en-US" sz="1200"/>
              <a:pPr eaLnBrk="1" hangingPunct="1"/>
              <a:t>42</a:t>
            </a:fld>
            <a:endParaRPr lang="es-DO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B4486B46-F34E-8D02-F1EE-C4CABE295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A406EAC2-2741-35AE-46E2-B53AB6CDC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To illustrate the derivation, I consider an incident wave which is propagating in a direction perpendicular to the axis of an infinite circular cylinder.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00D3C85F-992E-AFF7-6F93-39D8DA50D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224153A-E577-B01C-166A-B40324EE2D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9F55D781-CE36-EACC-2A95-1CC5190F8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CEEA143A-0F36-4A55-19F3-0CFD238EB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To illustrate the derivation, I consider an incident wave which is propagating in a direction perpendicular to the axis of an infinite circular cylinder.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090DEBBF-2F29-5AD2-E218-CE91698704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A4970288-328F-0C30-EA94-971E1A81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47264E32-26DE-AC26-391A-C7E2F8CA18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A09894-78DB-2540-A759-A504F713ECE3}" type="slidenum">
              <a:rPr lang="es-DO" altLang="en-US" smtClean="0"/>
              <a:pPr>
                <a:spcBef>
                  <a:spcPct val="0"/>
                </a:spcBef>
              </a:pPr>
              <a:t>10</a:t>
            </a:fld>
            <a:endParaRPr lang="es-DO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D8C67B61-3645-91D5-E1AA-3A28F2C66E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291C2711-B948-B6D8-AE9C-3A691D17E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1EE541BE-8379-E6D5-DD00-D2F2B8686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4114A779-FAC3-3853-FC2C-BE0AB2CBD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0737BAB1-4E16-FE9C-3993-500F0C7FFB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0DB8492B-0B5F-2DE6-816C-898832381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F883C1-5845-D91B-BB4B-C398C83F06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3FCE553-AB1C-1995-4A13-9B1335CA4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D58B6CC-B4E6-5A43-3D3E-D03AAA805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F42C6-CD35-D440-9045-F9442C661F2A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172180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91140A-6429-DC6D-5855-218FC00D89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496A010-F398-6026-D5DA-6D8DC77DEE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1439BD8-AF20-C4DD-D61E-C26FC0CCF4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95826-C79B-484B-8ABC-54B8FA39DA90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237100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31863" y="96838"/>
            <a:ext cx="7678737" cy="599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CCD380F-9611-1D18-143C-955A6E90F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D7D6855-0D14-E348-F678-5CE4FECEC2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B8CE94E-801A-11A9-7769-BEC9F969F3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D3828-3DD5-B944-A275-1B995D3E15A3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2308089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059982-C18E-11A9-A7A0-2465FF3EA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7062993-7C60-15B2-FB2C-3E1624680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7DADCDC-0B33-7E89-8409-6437F0CA36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6AA8D-FB86-E34E-8D2B-84BBAF885090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70461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78E253-95C2-E8FA-DA89-EC912E8A8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41EB4E9-E317-C7F8-BB03-5165BAF77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44FA70C-675E-E672-DF9A-F7B81557F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8704B-F1D8-1142-97C0-34EE2EC3C2F6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3769977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CF413C-0C6F-9A4E-7997-05CC729B5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C29E98-A8EB-13E2-46AE-D50AF343D3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B612F-22AF-E9A6-F8A7-792A3D65E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5064F-2BDF-8944-8064-79122271C61F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426762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9270EBA-E971-067E-1AFB-E50DB9AE5B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09090C5-B23D-9B26-48CE-EDEFBBBBA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3AEDA82-4E1B-771D-DC4C-E6BE7EBC6A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21183-2FFF-6543-ADFC-B4466B132869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368961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D85E481-0885-D91D-6A7D-7E46F01F3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56D9899-4078-87F2-9F4F-891B79472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2356403-16D0-F886-B91B-2660BDF81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62BAB-5080-C748-A341-D56A9C99292A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1651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55A800-2EDB-B4ED-9525-CD1724731A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686E062-5887-589A-298B-44265285D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19BB853-F956-3BCD-6CCD-FDC7D363AE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16003-A752-1947-8BCB-4D33631D2390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22964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046ACF-B32B-5779-921E-2A6E2362C9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AFE5C57-5A12-4DC4-5D37-2821DD279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C4F39C4-F091-736D-F885-41371DA06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D49C9-746E-1541-B7FA-364430BE6F67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173820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CA20E9-082C-F1D4-5485-1E8896A9D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852E58A-82E4-50B7-F807-8B3106415B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9008B58-11EE-E33B-5478-55C58C0A72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D9D91-213A-8141-B38F-89EE55724BB0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</p:spTree>
    <p:extLst>
      <p:ext uri="{BB962C8B-B14F-4D97-AF65-F5344CB8AC3E}">
        <p14:creationId xmlns:p14="http://schemas.microsoft.com/office/powerpoint/2010/main" val="327745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102F7A-0F15-3300-F069-47D1C0E50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99CD41-E6A3-E87F-D7F8-7D63AD608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AD62CDD-0890-2D7F-5132-6E929056D0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DO" altLang="en-US"/>
              <a:t>Click to edit Master title style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C6636EA-E2F6-386F-E289-89FD2524B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DO" altLang="en-US"/>
              <a:t>Click to edit Master text styles</a:t>
            </a:r>
          </a:p>
          <a:p>
            <a:pPr lvl="1"/>
            <a:r>
              <a:rPr lang="es-DO" altLang="en-US"/>
              <a:t>Second level</a:t>
            </a:r>
          </a:p>
          <a:p>
            <a:pPr lvl="2"/>
            <a:r>
              <a:rPr lang="es-DO" altLang="en-US"/>
              <a:t>Third level</a:t>
            </a:r>
          </a:p>
          <a:p>
            <a:pPr lvl="3"/>
            <a:r>
              <a:rPr lang="es-DO" altLang="en-US"/>
              <a:t>Fourth level</a:t>
            </a:r>
          </a:p>
          <a:p>
            <a:pPr lvl="4"/>
            <a:r>
              <a:rPr lang="es-DO" altLang="en-US"/>
              <a:t>Fifth level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44105AFB-EB15-FEB6-3B41-D0DC016FC3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DO"/>
              <a:t>BYU Department of Mathematics</a:t>
            </a:r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05F1EED3-4B51-89B5-FA87-A304C5CE54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DO"/>
              <a:t>2008 Spring Research Conference</a:t>
            </a:r>
          </a:p>
        </p:txBody>
      </p:sp>
      <p:sp>
        <p:nvSpPr>
          <p:cNvPr id="23560" name="Rectangle 8">
            <a:extLst>
              <a:ext uri="{FF2B5EF4-FFF2-40B4-BE49-F238E27FC236}">
                <a16:creationId xmlns:a16="http://schemas.microsoft.com/office/drawing/2014/main" id="{5DA2A53E-C5CC-D596-0FEC-4E68549DCC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7C76B93F-71A8-FA4A-B726-274EFCB87D92}" type="slidenum">
              <a:rPr lang="es-DO" altLang="en-US"/>
              <a:pPr>
                <a:defRPr/>
              </a:pPr>
              <a:t>‹#›</a:t>
            </a:fld>
            <a:endParaRPr lang="es-DO" altLang="en-US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id="{35865844-88C1-872C-D930-F44C7EF4B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>
              <a:gd name="T0" fmla="*/ 2147483646 w 1000"/>
              <a:gd name="T1" fmla="*/ 2147483646 h 1000"/>
              <a:gd name="T2" fmla="*/ 0 w 1000"/>
              <a:gd name="T3" fmla="*/ 2147483646 h 1000"/>
              <a:gd name="T4" fmla="*/ 0 w 1000"/>
              <a:gd name="T5" fmla="*/ 0 h 1000"/>
              <a:gd name="T6" fmla="*/ 2147483646 w 1000"/>
              <a:gd name="T7" fmla="*/ 0 h 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Freeform 10">
            <a:extLst>
              <a:ext uri="{FF2B5EF4-FFF2-40B4-BE49-F238E27FC236}">
                <a16:creationId xmlns:a16="http://schemas.microsoft.com/office/drawing/2014/main" id="{A23B9839-BFC6-8E28-9E64-DCC2883EC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1" charset="2"/>
        <a:buChar char="n"/>
        <a:defRPr sz="20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1" charset="2"/>
        <a:buChar char="n"/>
        <a:defRPr sz="20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1" charset="2"/>
        <a:buChar char="n"/>
        <a:defRPr sz="20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1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emf"/><Relationship Id="rId5" Type="http://schemas.openxmlformats.org/officeDocument/2006/relationships/image" Target="../media/image50.png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emf"/><Relationship Id="rId12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5.emf"/><Relationship Id="rId10" Type="http://schemas.openxmlformats.org/officeDocument/2006/relationships/image" Target="../media/image2.jpg"/><Relationship Id="rId9" Type="http://schemas.openxmlformats.org/officeDocument/2006/relationships/image" Target="../media/image6.png"/><Relationship Id="rId1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val 111">
            <a:extLst>
              <a:ext uri="{FF2B5EF4-FFF2-40B4-BE49-F238E27FC236}">
                <a16:creationId xmlns:a16="http://schemas.microsoft.com/office/drawing/2014/main" id="{0CDB3B59-DDCE-5B4A-A14C-E7E28B42D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9200"/>
            <a:ext cx="1752600" cy="1905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altLang="en-US" sz="1800"/>
          </a:p>
        </p:txBody>
      </p:sp>
      <p:sp>
        <p:nvSpPr>
          <p:cNvPr id="15362" name="Oval 108">
            <a:extLst>
              <a:ext uri="{FF2B5EF4-FFF2-40B4-BE49-F238E27FC236}">
                <a16:creationId xmlns:a16="http://schemas.microsoft.com/office/drawing/2014/main" id="{BDA7F3DB-904B-E726-12AE-5F3DE5108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66800"/>
            <a:ext cx="2057400" cy="22098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altLang="en-US" sz="1800"/>
          </a:p>
        </p:txBody>
      </p:sp>
      <p:sp>
        <p:nvSpPr>
          <p:cNvPr id="15363" name="Oval 107">
            <a:extLst>
              <a:ext uri="{FF2B5EF4-FFF2-40B4-BE49-F238E27FC236}">
                <a16:creationId xmlns:a16="http://schemas.microsoft.com/office/drawing/2014/main" id="{D7F69FC9-3F98-3AAE-BA43-72E514D0F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2514600" cy="2514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altLang="en-US" sz="1800"/>
          </a:p>
        </p:txBody>
      </p:sp>
      <p:sp>
        <p:nvSpPr>
          <p:cNvPr id="15364" name="Oval 109">
            <a:extLst>
              <a:ext uri="{FF2B5EF4-FFF2-40B4-BE49-F238E27FC236}">
                <a16:creationId xmlns:a16="http://schemas.microsoft.com/office/drawing/2014/main" id="{7E206AA0-D588-E263-8643-95CE3304E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0"/>
            <a:ext cx="2819400" cy="2819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altLang="en-US" sz="1800"/>
          </a:p>
        </p:txBody>
      </p:sp>
      <p:sp>
        <p:nvSpPr>
          <p:cNvPr id="15365" name="Rectangle 106">
            <a:extLst>
              <a:ext uri="{FF2B5EF4-FFF2-40B4-BE49-F238E27FC236}">
                <a16:creationId xmlns:a16="http://schemas.microsoft.com/office/drawing/2014/main" id="{D2CFDF8F-B4CE-82E0-7ECA-0FC9ECF98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8305800" cy="1905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altLang="en-US" sz="1800"/>
          </a:p>
        </p:txBody>
      </p:sp>
      <p:sp>
        <p:nvSpPr>
          <p:cNvPr id="462855" name="Rectangle 41">
            <a:extLst>
              <a:ext uri="{FF2B5EF4-FFF2-40B4-BE49-F238E27FC236}">
                <a16:creationId xmlns:a16="http://schemas.microsoft.com/office/drawing/2014/main" id="{0D6DD815-9770-8001-A2FB-F17CB8A81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7377"/>
            <a:ext cx="7477721" cy="241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>
              <a:buFont typeface="Wingdings" pitchFamily="2" charset="2"/>
              <a:buNone/>
            </a:pPr>
            <a:r>
              <a:rPr lang="en-US" altLang="en-US" sz="3200" i="1" dirty="0"/>
              <a:t>Highly Accurate Absorbing Boundary Conditions</a:t>
            </a:r>
            <a:r>
              <a:rPr lang="en-US" altLang="en-US" sz="3200" dirty="0"/>
              <a:t> </a:t>
            </a:r>
            <a:r>
              <a:rPr lang="en-US" altLang="en-US" sz="3200" i="1" dirty="0"/>
              <a:t>for Acoustic Waves</a:t>
            </a:r>
            <a:endParaRPr lang="en-US" altLang="en-US" sz="32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s-DO" altLang="en-US" sz="2800" b="1" dirty="0">
              <a:solidFill>
                <a:srgbClr val="0000FF"/>
              </a:solidFill>
            </a:endParaRPr>
          </a:p>
        </p:txBody>
      </p:sp>
      <p:sp>
        <p:nvSpPr>
          <p:cNvPr id="462856" name="Text Box 43">
            <a:extLst>
              <a:ext uri="{FF2B5EF4-FFF2-40B4-BE49-F238E27FC236}">
                <a16:creationId xmlns:a16="http://schemas.microsoft.com/office/drawing/2014/main" id="{8F2B1C1F-1FD2-84F8-40A3-3D185ADE3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413" y="3429000"/>
            <a:ext cx="301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s-DO" altLang="en-US"/>
              <a:t>Dr. Vianey Villamizar</a:t>
            </a:r>
          </a:p>
        </p:txBody>
      </p:sp>
      <p:sp>
        <p:nvSpPr>
          <p:cNvPr id="462857" name="Text Box 46">
            <a:extLst>
              <a:ext uri="{FF2B5EF4-FFF2-40B4-BE49-F238E27FC236}">
                <a16:creationId xmlns:a16="http://schemas.microsoft.com/office/drawing/2014/main" id="{ECDBA5D7-FD8A-5E00-3A6E-B783478A2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843" y="228600"/>
            <a:ext cx="11128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DO" altLang="en-US" sz="1200" i="1" dirty="0">
                <a:solidFill>
                  <a:schemeClr val="tx2"/>
                </a:solidFill>
              </a:rPr>
              <a:t>WAVES 2022</a:t>
            </a:r>
          </a:p>
        </p:txBody>
      </p:sp>
      <p:grpSp>
        <p:nvGrpSpPr>
          <p:cNvPr id="462858" name="Group 49">
            <a:extLst>
              <a:ext uri="{FF2B5EF4-FFF2-40B4-BE49-F238E27FC236}">
                <a16:creationId xmlns:a16="http://schemas.microsoft.com/office/drawing/2014/main" id="{484A493A-076B-208C-9B59-2A81C0F54D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52800" y="4114800"/>
            <a:ext cx="2286000" cy="2286000"/>
            <a:chOff x="192" y="192"/>
            <a:chExt cx="3840" cy="3840"/>
          </a:xfrm>
        </p:grpSpPr>
        <p:sp>
          <p:nvSpPr>
            <p:cNvPr id="15372" name="AutoShape 48">
              <a:extLst>
                <a:ext uri="{FF2B5EF4-FFF2-40B4-BE49-F238E27FC236}">
                  <a16:creationId xmlns:a16="http://schemas.microsoft.com/office/drawing/2014/main" id="{D624A0B5-9F29-388E-196F-63EE62E373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2" y="192"/>
              <a:ext cx="384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Rectangle 50">
              <a:extLst>
                <a:ext uri="{FF2B5EF4-FFF2-40B4-BE49-F238E27FC236}">
                  <a16:creationId xmlns:a16="http://schemas.microsoft.com/office/drawing/2014/main" id="{916DD337-F6B6-DA1F-BB41-19FEF9683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92"/>
              <a:ext cx="384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endParaRPr lang="en-US" altLang="en-US" sz="1800"/>
            </a:p>
          </p:txBody>
        </p:sp>
        <p:sp>
          <p:nvSpPr>
            <p:cNvPr id="15374" name="Freeform 51">
              <a:extLst>
                <a:ext uri="{FF2B5EF4-FFF2-40B4-BE49-F238E27FC236}">
                  <a16:creationId xmlns:a16="http://schemas.microsoft.com/office/drawing/2014/main" id="{DE8D6518-6658-0A11-89D6-C87031CCB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" y="215"/>
              <a:ext cx="3800" cy="3800"/>
            </a:xfrm>
            <a:custGeom>
              <a:avLst/>
              <a:gdLst>
                <a:gd name="T0" fmla="*/ 1903 w 3800"/>
                <a:gd name="T1" fmla="*/ 0 h 3800"/>
                <a:gd name="T2" fmla="*/ 1646 w 3800"/>
                <a:gd name="T3" fmla="*/ 17 h 3800"/>
                <a:gd name="T4" fmla="*/ 1394 w 3800"/>
                <a:gd name="T5" fmla="*/ 68 h 3800"/>
                <a:gd name="T6" fmla="*/ 1160 w 3800"/>
                <a:gd name="T7" fmla="*/ 148 h 3800"/>
                <a:gd name="T8" fmla="*/ 943 w 3800"/>
                <a:gd name="T9" fmla="*/ 257 h 3800"/>
                <a:gd name="T10" fmla="*/ 737 w 3800"/>
                <a:gd name="T11" fmla="*/ 394 h 3800"/>
                <a:gd name="T12" fmla="*/ 560 w 3800"/>
                <a:gd name="T13" fmla="*/ 554 h 3800"/>
                <a:gd name="T14" fmla="*/ 394 w 3800"/>
                <a:gd name="T15" fmla="*/ 737 h 3800"/>
                <a:gd name="T16" fmla="*/ 263 w 3800"/>
                <a:gd name="T17" fmla="*/ 937 h 3800"/>
                <a:gd name="T18" fmla="*/ 148 w 3800"/>
                <a:gd name="T19" fmla="*/ 1160 h 3800"/>
                <a:gd name="T20" fmla="*/ 68 w 3800"/>
                <a:gd name="T21" fmla="*/ 1394 h 3800"/>
                <a:gd name="T22" fmla="*/ 17 w 3800"/>
                <a:gd name="T23" fmla="*/ 1640 h 3800"/>
                <a:gd name="T24" fmla="*/ 0 w 3800"/>
                <a:gd name="T25" fmla="*/ 1897 h 3800"/>
                <a:gd name="T26" fmla="*/ 17 w 3800"/>
                <a:gd name="T27" fmla="*/ 2154 h 3800"/>
                <a:gd name="T28" fmla="*/ 68 w 3800"/>
                <a:gd name="T29" fmla="*/ 2406 h 3800"/>
                <a:gd name="T30" fmla="*/ 148 w 3800"/>
                <a:gd name="T31" fmla="*/ 2640 h 3800"/>
                <a:gd name="T32" fmla="*/ 263 w 3800"/>
                <a:gd name="T33" fmla="*/ 2857 h 3800"/>
                <a:gd name="T34" fmla="*/ 394 w 3800"/>
                <a:gd name="T35" fmla="*/ 3057 h 3800"/>
                <a:gd name="T36" fmla="*/ 560 w 3800"/>
                <a:gd name="T37" fmla="*/ 3240 h 3800"/>
                <a:gd name="T38" fmla="*/ 737 w 3800"/>
                <a:gd name="T39" fmla="*/ 3400 h 3800"/>
                <a:gd name="T40" fmla="*/ 943 w 3800"/>
                <a:gd name="T41" fmla="*/ 3537 h 3800"/>
                <a:gd name="T42" fmla="*/ 1160 w 3800"/>
                <a:gd name="T43" fmla="*/ 3651 h 3800"/>
                <a:gd name="T44" fmla="*/ 1394 w 3800"/>
                <a:gd name="T45" fmla="*/ 3731 h 3800"/>
                <a:gd name="T46" fmla="*/ 1646 w 3800"/>
                <a:gd name="T47" fmla="*/ 3783 h 3800"/>
                <a:gd name="T48" fmla="*/ 1903 w 3800"/>
                <a:gd name="T49" fmla="*/ 3800 h 3800"/>
                <a:gd name="T50" fmla="*/ 2160 w 3800"/>
                <a:gd name="T51" fmla="*/ 3783 h 3800"/>
                <a:gd name="T52" fmla="*/ 2406 w 3800"/>
                <a:gd name="T53" fmla="*/ 3731 h 3800"/>
                <a:gd name="T54" fmla="*/ 2640 w 3800"/>
                <a:gd name="T55" fmla="*/ 3651 h 3800"/>
                <a:gd name="T56" fmla="*/ 2857 w 3800"/>
                <a:gd name="T57" fmla="*/ 3537 h 3800"/>
                <a:gd name="T58" fmla="*/ 3063 w 3800"/>
                <a:gd name="T59" fmla="*/ 3400 h 3800"/>
                <a:gd name="T60" fmla="*/ 3246 w 3800"/>
                <a:gd name="T61" fmla="*/ 3240 h 3800"/>
                <a:gd name="T62" fmla="*/ 3406 w 3800"/>
                <a:gd name="T63" fmla="*/ 3057 h 3800"/>
                <a:gd name="T64" fmla="*/ 3543 w 3800"/>
                <a:gd name="T65" fmla="*/ 2857 h 3800"/>
                <a:gd name="T66" fmla="*/ 3651 w 3800"/>
                <a:gd name="T67" fmla="*/ 2640 h 3800"/>
                <a:gd name="T68" fmla="*/ 3731 w 3800"/>
                <a:gd name="T69" fmla="*/ 2406 h 3800"/>
                <a:gd name="T70" fmla="*/ 3783 w 3800"/>
                <a:gd name="T71" fmla="*/ 2154 h 3800"/>
                <a:gd name="T72" fmla="*/ 3800 w 3800"/>
                <a:gd name="T73" fmla="*/ 1897 h 3800"/>
                <a:gd name="T74" fmla="*/ 3783 w 3800"/>
                <a:gd name="T75" fmla="*/ 1640 h 3800"/>
                <a:gd name="T76" fmla="*/ 3731 w 3800"/>
                <a:gd name="T77" fmla="*/ 1394 h 3800"/>
                <a:gd name="T78" fmla="*/ 3651 w 3800"/>
                <a:gd name="T79" fmla="*/ 1160 h 3800"/>
                <a:gd name="T80" fmla="*/ 3543 w 3800"/>
                <a:gd name="T81" fmla="*/ 937 h 3800"/>
                <a:gd name="T82" fmla="*/ 3406 w 3800"/>
                <a:gd name="T83" fmla="*/ 737 h 3800"/>
                <a:gd name="T84" fmla="*/ 3246 w 3800"/>
                <a:gd name="T85" fmla="*/ 554 h 3800"/>
                <a:gd name="T86" fmla="*/ 3063 w 3800"/>
                <a:gd name="T87" fmla="*/ 394 h 3800"/>
                <a:gd name="T88" fmla="*/ 2857 w 3800"/>
                <a:gd name="T89" fmla="*/ 257 h 3800"/>
                <a:gd name="T90" fmla="*/ 2640 w 3800"/>
                <a:gd name="T91" fmla="*/ 148 h 3800"/>
                <a:gd name="T92" fmla="*/ 2406 w 3800"/>
                <a:gd name="T93" fmla="*/ 68 h 3800"/>
                <a:gd name="T94" fmla="*/ 2160 w 3800"/>
                <a:gd name="T95" fmla="*/ 17 h 3800"/>
                <a:gd name="T96" fmla="*/ 1903 w 3800"/>
                <a:gd name="T97" fmla="*/ 0 h 38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800"/>
                <a:gd name="T148" fmla="*/ 0 h 3800"/>
                <a:gd name="T149" fmla="*/ 3800 w 3800"/>
                <a:gd name="T150" fmla="*/ 3800 h 38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800" h="3800">
                  <a:moveTo>
                    <a:pt x="1903" y="0"/>
                  </a:moveTo>
                  <a:lnTo>
                    <a:pt x="1646" y="17"/>
                  </a:lnTo>
                  <a:lnTo>
                    <a:pt x="1394" y="68"/>
                  </a:lnTo>
                  <a:lnTo>
                    <a:pt x="1160" y="148"/>
                  </a:lnTo>
                  <a:lnTo>
                    <a:pt x="943" y="257"/>
                  </a:lnTo>
                  <a:lnTo>
                    <a:pt x="737" y="394"/>
                  </a:lnTo>
                  <a:lnTo>
                    <a:pt x="560" y="554"/>
                  </a:lnTo>
                  <a:lnTo>
                    <a:pt x="394" y="737"/>
                  </a:lnTo>
                  <a:lnTo>
                    <a:pt x="263" y="937"/>
                  </a:lnTo>
                  <a:lnTo>
                    <a:pt x="148" y="1160"/>
                  </a:lnTo>
                  <a:lnTo>
                    <a:pt x="68" y="1394"/>
                  </a:lnTo>
                  <a:lnTo>
                    <a:pt x="17" y="1640"/>
                  </a:lnTo>
                  <a:lnTo>
                    <a:pt x="0" y="1897"/>
                  </a:lnTo>
                  <a:lnTo>
                    <a:pt x="17" y="2154"/>
                  </a:lnTo>
                  <a:lnTo>
                    <a:pt x="68" y="2406"/>
                  </a:lnTo>
                  <a:lnTo>
                    <a:pt x="148" y="2640"/>
                  </a:lnTo>
                  <a:lnTo>
                    <a:pt x="263" y="2857"/>
                  </a:lnTo>
                  <a:lnTo>
                    <a:pt x="394" y="3057"/>
                  </a:lnTo>
                  <a:lnTo>
                    <a:pt x="560" y="3240"/>
                  </a:lnTo>
                  <a:lnTo>
                    <a:pt x="737" y="3400"/>
                  </a:lnTo>
                  <a:lnTo>
                    <a:pt x="943" y="3537"/>
                  </a:lnTo>
                  <a:lnTo>
                    <a:pt x="1160" y="3651"/>
                  </a:lnTo>
                  <a:lnTo>
                    <a:pt x="1394" y="3731"/>
                  </a:lnTo>
                  <a:lnTo>
                    <a:pt x="1646" y="3783"/>
                  </a:lnTo>
                  <a:lnTo>
                    <a:pt x="1903" y="3800"/>
                  </a:lnTo>
                  <a:lnTo>
                    <a:pt x="2160" y="3783"/>
                  </a:lnTo>
                  <a:lnTo>
                    <a:pt x="2406" y="3731"/>
                  </a:lnTo>
                  <a:lnTo>
                    <a:pt x="2640" y="3651"/>
                  </a:lnTo>
                  <a:lnTo>
                    <a:pt x="2857" y="3537"/>
                  </a:lnTo>
                  <a:lnTo>
                    <a:pt x="3063" y="3400"/>
                  </a:lnTo>
                  <a:lnTo>
                    <a:pt x="3246" y="3240"/>
                  </a:lnTo>
                  <a:lnTo>
                    <a:pt x="3406" y="3057"/>
                  </a:lnTo>
                  <a:lnTo>
                    <a:pt x="3543" y="2857"/>
                  </a:lnTo>
                  <a:lnTo>
                    <a:pt x="3651" y="2640"/>
                  </a:lnTo>
                  <a:lnTo>
                    <a:pt x="3731" y="2406"/>
                  </a:lnTo>
                  <a:lnTo>
                    <a:pt x="3783" y="2154"/>
                  </a:lnTo>
                  <a:lnTo>
                    <a:pt x="3800" y="1897"/>
                  </a:lnTo>
                  <a:lnTo>
                    <a:pt x="3783" y="1640"/>
                  </a:lnTo>
                  <a:lnTo>
                    <a:pt x="3731" y="1394"/>
                  </a:lnTo>
                  <a:lnTo>
                    <a:pt x="3651" y="1160"/>
                  </a:lnTo>
                  <a:lnTo>
                    <a:pt x="3543" y="937"/>
                  </a:lnTo>
                  <a:lnTo>
                    <a:pt x="3406" y="737"/>
                  </a:lnTo>
                  <a:lnTo>
                    <a:pt x="3246" y="554"/>
                  </a:lnTo>
                  <a:lnTo>
                    <a:pt x="3063" y="394"/>
                  </a:lnTo>
                  <a:lnTo>
                    <a:pt x="2857" y="257"/>
                  </a:lnTo>
                  <a:lnTo>
                    <a:pt x="2640" y="148"/>
                  </a:lnTo>
                  <a:lnTo>
                    <a:pt x="2406" y="68"/>
                  </a:lnTo>
                  <a:lnTo>
                    <a:pt x="2160" y="1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Freeform 52">
              <a:extLst>
                <a:ext uri="{FF2B5EF4-FFF2-40B4-BE49-F238E27FC236}">
                  <a16:creationId xmlns:a16="http://schemas.microsoft.com/office/drawing/2014/main" id="{EFB28E2D-114E-F4AD-E67D-E696CED7F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" y="215"/>
              <a:ext cx="3800" cy="3800"/>
            </a:xfrm>
            <a:custGeom>
              <a:avLst/>
              <a:gdLst>
                <a:gd name="T0" fmla="*/ 1903 w 3800"/>
                <a:gd name="T1" fmla="*/ 0 h 3800"/>
                <a:gd name="T2" fmla="*/ 1646 w 3800"/>
                <a:gd name="T3" fmla="*/ 17 h 3800"/>
                <a:gd name="T4" fmla="*/ 1394 w 3800"/>
                <a:gd name="T5" fmla="*/ 68 h 3800"/>
                <a:gd name="T6" fmla="*/ 1160 w 3800"/>
                <a:gd name="T7" fmla="*/ 148 h 3800"/>
                <a:gd name="T8" fmla="*/ 943 w 3800"/>
                <a:gd name="T9" fmla="*/ 257 h 3800"/>
                <a:gd name="T10" fmla="*/ 737 w 3800"/>
                <a:gd name="T11" fmla="*/ 394 h 3800"/>
                <a:gd name="T12" fmla="*/ 560 w 3800"/>
                <a:gd name="T13" fmla="*/ 554 h 3800"/>
                <a:gd name="T14" fmla="*/ 394 w 3800"/>
                <a:gd name="T15" fmla="*/ 737 h 3800"/>
                <a:gd name="T16" fmla="*/ 263 w 3800"/>
                <a:gd name="T17" fmla="*/ 937 h 3800"/>
                <a:gd name="T18" fmla="*/ 148 w 3800"/>
                <a:gd name="T19" fmla="*/ 1160 h 3800"/>
                <a:gd name="T20" fmla="*/ 68 w 3800"/>
                <a:gd name="T21" fmla="*/ 1394 h 3800"/>
                <a:gd name="T22" fmla="*/ 17 w 3800"/>
                <a:gd name="T23" fmla="*/ 1640 h 3800"/>
                <a:gd name="T24" fmla="*/ 0 w 3800"/>
                <a:gd name="T25" fmla="*/ 1897 h 3800"/>
                <a:gd name="T26" fmla="*/ 17 w 3800"/>
                <a:gd name="T27" fmla="*/ 2154 h 3800"/>
                <a:gd name="T28" fmla="*/ 68 w 3800"/>
                <a:gd name="T29" fmla="*/ 2406 h 3800"/>
                <a:gd name="T30" fmla="*/ 148 w 3800"/>
                <a:gd name="T31" fmla="*/ 2640 h 3800"/>
                <a:gd name="T32" fmla="*/ 263 w 3800"/>
                <a:gd name="T33" fmla="*/ 2857 h 3800"/>
                <a:gd name="T34" fmla="*/ 394 w 3800"/>
                <a:gd name="T35" fmla="*/ 3057 h 3800"/>
                <a:gd name="T36" fmla="*/ 560 w 3800"/>
                <a:gd name="T37" fmla="*/ 3240 h 3800"/>
                <a:gd name="T38" fmla="*/ 737 w 3800"/>
                <a:gd name="T39" fmla="*/ 3400 h 3800"/>
                <a:gd name="T40" fmla="*/ 943 w 3800"/>
                <a:gd name="T41" fmla="*/ 3537 h 3800"/>
                <a:gd name="T42" fmla="*/ 1160 w 3800"/>
                <a:gd name="T43" fmla="*/ 3651 h 3800"/>
                <a:gd name="T44" fmla="*/ 1394 w 3800"/>
                <a:gd name="T45" fmla="*/ 3731 h 3800"/>
                <a:gd name="T46" fmla="*/ 1646 w 3800"/>
                <a:gd name="T47" fmla="*/ 3783 h 3800"/>
                <a:gd name="T48" fmla="*/ 1903 w 3800"/>
                <a:gd name="T49" fmla="*/ 3800 h 3800"/>
                <a:gd name="T50" fmla="*/ 2160 w 3800"/>
                <a:gd name="T51" fmla="*/ 3783 h 3800"/>
                <a:gd name="T52" fmla="*/ 2406 w 3800"/>
                <a:gd name="T53" fmla="*/ 3731 h 3800"/>
                <a:gd name="T54" fmla="*/ 2640 w 3800"/>
                <a:gd name="T55" fmla="*/ 3651 h 3800"/>
                <a:gd name="T56" fmla="*/ 2857 w 3800"/>
                <a:gd name="T57" fmla="*/ 3537 h 3800"/>
                <a:gd name="T58" fmla="*/ 3063 w 3800"/>
                <a:gd name="T59" fmla="*/ 3400 h 3800"/>
                <a:gd name="T60" fmla="*/ 3246 w 3800"/>
                <a:gd name="T61" fmla="*/ 3240 h 3800"/>
                <a:gd name="T62" fmla="*/ 3406 w 3800"/>
                <a:gd name="T63" fmla="*/ 3057 h 3800"/>
                <a:gd name="T64" fmla="*/ 3543 w 3800"/>
                <a:gd name="T65" fmla="*/ 2857 h 3800"/>
                <a:gd name="T66" fmla="*/ 3651 w 3800"/>
                <a:gd name="T67" fmla="*/ 2640 h 3800"/>
                <a:gd name="T68" fmla="*/ 3731 w 3800"/>
                <a:gd name="T69" fmla="*/ 2406 h 3800"/>
                <a:gd name="T70" fmla="*/ 3783 w 3800"/>
                <a:gd name="T71" fmla="*/ 2154 h 3800"/>
                <a:gd name="T72" fmla="*/ 3800 w 3800"/>
                <a:gd name="T73" fmla="*/ 1897 h 3800"/>
                <a:gd name="T74" fmla="*/ 3783 w 3800"/>
                <a:gd name="T75" fmla="*/ 1640 h 3800"/>
                <a:gd name="T76" fmla="*/ 3731 w 3800"/>
                <a:gd name="T77" fmla="*/ 1394 h 3800"/>
                <a:gd name="T78" fmla="*/ 3651 w 3800"/>
                <a:gd name="T79" fmla="*/ 1160 h 3800"/>
                <a:gd name="T80" fmla="*/ 3543 w 3800"/>
                <a:gd name="T81" fmla="*/ 937 h 3800"/>
                <a:gd name="T82" fmla="*/ 3406 w 3800"/>
                <a:gd name="T83" fmla="*/ 737 h 3800"/>
                <a:gd name="T84" fmla="*/ 3246 w 3800"/>
                <a:gd name="T85" fmla="*/ 554 h 3800"/>
                <a:gd name="T86" fmla="*/ 3063 w 3800"/>
                <a:gd name="T87" fmla="*/ 394 h 3800"/>
                <a:gd name="T88" fmla="*/ 2857 w 3800"/>
                <a:gd name="T89" fmla="*/ 257 h 3800"/>
                <a:gd name="T90" fmla="*/ 2640 w 3800"/>
                <a:gd name="T91" fmla="*/ 148 h 3800"/>
                <a:gd name="T92" fmla="*/ 2406 w 3800"/>
                <a:gd name="T93" fmla="*/ 68 h 3800"/>
                <a:gd name="T94" fmla="*/ 2160 w 3800"/>
                <a:gd name="T95" fmla="*/ 17 h 3800"/>
                <a:gd name="T96" fmla="*/ 1903 w 3800"/>
                <a:gd name="T97" fmla="*/ 0 h 38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800"/>
                <a:gd name="T148" fmla="*/ 0 h 3800"/>
                <a:gd name="T149" fmla="*/ 3800 w 3800"/>
                <a:gd name="T150" fmla="*/ 3800 h 38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800" h="3800">
                  <a:moveTo>
                    <a:pt x="1903" y="0"/>
                  </a:moveTo>
                  <a:lnTo>
                    <a:pt x="1646" y="17"/>
                  </a:lnTo>
                  <a:lnTo>
                    <a:pt x="1394" y="68"/>
                  </a:lnTo>
                  <a:lnTo>
                    <a:pt x="1160" y="148"/>
                  </a:lnTo>
                  <a:lnTo>
                    <a:pt x="943" y="257"/>
                  </a:lnTo>
                  <a:lnTo>
                    <a:pt x="737" y="394"/>
                  </a:lnTo>
                  <a:lnTo>
                    <a:pt x="560" y="554"/>
                  </a:lnTo>
                  <a:lnTo>
                    <a:pt x="394" y="737"/>
                  </a:lnTo>
                  <a:lnTo>
                    <a:pt x="263" y="937"/>
                  </a:lnTo>
                  <a:lnTo>
                    <a:pt x="148" y="1160"/>
                  </a:lnTo>
                  <a:lnTo>
                    <a:pt x="68" y="1394"/>
                  </a:lnTo>
                  <a:lnTo>
                    <a:pt x="17" y="1640"/>
                  </a:lnTo>
                  <a:lnTo>
                    <a:pt x="0" y="1897"/>
                  </a:lnTo>
                  <a:lnTo>
                    <a:pt x="17" y="2154"/>
                  </a:lnTo>
                  <a:lnTo>
                    <a:pt x="68" y="2406"/>
                  </a:lnTo>
                  <a:lnTo>
                    <a:pt x="148" y="2640"/>
                  </a:lnTo>
                  <a:lnTo>
                    <a:pt x="263" y="2857"/>
                  </a:lnTo>
                  <a:lnTo>
                    <a:pt x="394" y="3057"/>
                  </a:lnTo>
                  <a:lnTo>
                    <a:pt x="560" y="3240"/>
                  </a:lnTo>
                  <a:lnTo>
                    <a:pt x="737" y="3400"/>
                  </a:lnTo>
                  <a:lnTo>
                    <a:pt x="943" y="3537"/>
                  </a:lnTo>
                  <a:lnTo>
                    <a:pt x="1160" y="3651"/>
                  </a:lnTo>
                  <a:lnTo>
                    <a:pt x="1394" y="3731"/>
                  </a:lnTo>
                  <a:lnTo>
                    <a:pt x="1646" y="3783"/>
                  </a:lnTo>
                  <a:lnTo>
                    <a:pt x="1903" y="3800"/>
                  </a:lnTo>
                  <a:lnTo>
                    <a:pt x="2160" y="3783"/>
                  </a:lnTo>
                  <a:lnTo>
                    <a:pt x="2406" y="3731"/>
                  </a:lnTo>
                  <a:lnTo>
                    <a:pt x="2640" y="3651"/>
                  </a:lnTo>
                  <a:lnTo>
                    <a:pt x="2857" y="3537"/>
                  </a:lnTo>
                  <a:lnTo>
                    <a:pt x="3063" y="3400"/>
                  </a:lnTo>
                  <a:lnTo>
                    <a:pt x="3246" y="3240"/>
                  </a:lnTo>
                  <a:lnTo>
                    <a:pt x="3406" y="3057"/>
                  </a:lnTo>
                  <a:lnTo>
                    <a:pt x="3543" y="2857"/>
                  </a:lnTo>
                  <a:lnTo>
                    <a:pt x="3651" y="2640"/>
                  </a:lnTo>
                  <a:lnTo>
                    <a:pt x="3731" y="2406"/>
                  </a:lnTo>
                  <a:lnTo>
                    <a:pt x="3783" y="2154"/>
                  </a:lnTo>
                  <a:lnTo>
                    <a:pt x="3800" y="1897"/>
                  </a:lnTo>
                  <a:lnTo>
                    <a:pt x="3783" y="1640"/>
                  </a:lnTo>
                  <a:lnTo>
                    <a:pt x="3731" y="1394"/>
                  </a:lnTo>
                  <a:lnTo>
                    <a:pt x="3651" y="1160"/>
                  </a:lnTo>
                  <a:lnTo>
                    <a:pt x="3543" y="937"/>
                  </a:lnTo>
                  <a:lnTo>
                    <a:pt x="3406" y="737"/>
                  </a:lnTo>
                  <a:lnTo>
                    <a:pt x="3246" y="554"/>
                  </a:lnTo>
                  <a:lnTo>
                    <a:pt x="3063" y="394"/>
                  </a:lnTo>
                  <a:lnTo>
                    <a:pt x="2857" y="257"/>
                  </a:lnTo>
                  <a:lnTo>
                    <a:pt x="2640" y="148"/>
                  </a:lnTo>
                  <a:lnTo>
                    <a:pt x="2406" y="68"/>
                  </a:lnTo>
                  <a:lnTo>
                    <a:pt x="2160" y="17"/>
                  </a:lnTo>
                  <a:lnTo>
                    <a:pt x="190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65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Freeform 53">
              <a:extLst>
                <a:ext uri="{FF2B5EF4-FFF2-40B4-BE49-F238E27FC236}">
                  <a16:creationId xmlns:a16="http://schemas.microsoft.com/office/drawing/2014/main" id="{10E802D5-9E0B-F40C-160D-D11C09C89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" y="306"/>
              <a:ext cx="3617" cy="3617"/>
            </a:xfrm>
            <a:custGeom>
              <a:avLst/>
              <a:gdLst>
                <a:gd name="T0" fmla="*/ 1886 w 3617"/>
                <a:gd name="T1" fmla="*/ 0 h 3617"/>
                <a:gd name="T2" fmla="*/ 1640 w 3617"/>
                <a:gd name="T3" fmla="*/ 6 h 3617"/>
                <a:gd name="T4" fmla="*/ 1406 w 3617"/>
                <a:gd name="T5" fmla="*/ 40 h 3617"/>
                <a:gd name="T6" fmla="*/ 1177 w 3617"/>
                <a:gd name="T7" fmla="*/ 109 h 3617"/>
                <a:gd name="T8" fmla="*/ 966 w 3617"/>
                <a:gd name="T9" fmla="*/ 206 h 3617"/>
                <a:gd name="T10" fmla="*/ 766 w 3617"/>
                <a:gd name="T11" fmla="*/ 326 h 3617"/>
                <a:gd name="T12" fmla="*/ 589 w 3617"/>
                <a:gd name="T13" fmla="*/ 469 h 3617"/>
                <a:gd name="T14" fmla="*/ 423 w 3617"/>
                <a:gd name="T15" fmla="*/ 640 h 3617"/>
                <a:gd name="T16" fmla="*/ 286 w 3617"/>
                <a:gd name="T17" fmla="*/ 823 h 3617"/>
                <a:gd name="T18" fmla="*/ 172 w 3617"/>
                <a:gd name="T19" fmla="*/ 1029 h 3617"/>
                <a:gd name="T20" fmla="*/ 86 w 3617"/>
                <a:gd name="T21" fmla="*/ 1252 h 3617"/>
                <a:gd name="T22" fmla="*/ 29 w 3617"/>
                <a:gd name="T23" fmla="*/ 1480 h 3617"/>
                <a:gd name="T24" fmla="*/ 0 w 3617"/>
                <a:gd name="T25" fmla="*/ 1726 h 3617"/>
                <a:gd name="T26" fmla="*/ 6 w 3617"/>
                <a:gd name="T27" fmla="*/ 1972 h 3617"/>
                <a:gd name="T28" fmla="*/ 46 w 3617"/>
                <a:gd name="T29" fmla="*/ 2212 h 3617"/>
                <a:gd name="T30" fmla="*/ 115 w 3617"/>
                <a:gd name="T31" fmla="*/ 2440 h 3617"/>
                <a:gd name="T32" fmla="*/ 206 w 3617"/>
                <a:gd name="T33" fmla="*/ 2652 h 3617"/>
                <a:gd name="T34" fmla="*/ 332 w 3617"/>
                <a:gd name="T35" fmla="*/ 2852 h 3617"/>
                <a:gd name="T36" fmla="*/ 475 w 3617"/>
                <a:gd name="T37" fmla="*/ 3029 h 3617"/>
                <a:gd name="T38" fmla="*/ 640 w 3617"/>
                <a:gd name="T39" fmla="*/ 3189 h 3617"/>
                <a:gd name="T40" fmla="*/ 829 w 3617"/>
                <a:gd name="T41" fmla="*/ 3326 h 3617"/>
                <a:gd name="T42" fmla="*/ 1035 w 3617"/>
                <a:gd name="T43" fmla="*/ 3440 h 3617"/>
                <a:gd name="T44" fmla="*/ 1252 w 3617"/>
                <a:gd name="T45" fmla="*/ 3532 h 3617"/>
                <a:gd name="T46" fmla="*/ 1486 w 3617"/>
                <a:gd name="T47" fmla="*/ 3589 h 3617"/>
                <a:gd name="T48" fmla="*/ 1732 w 3617"/>
                <a:gd name="T49" fmla="*/ 3617 h 3617"/>
                <a:gd name="T50" fmla="*/ 1977 w 3617"/>
                <a:gd name="T51" fmla="*/ 3612 h 3617"/>
                <a:gd name="T52" fmla="*/ 2212 w 3617"/>
                <a:gd name="T53" fmla="*/ 3572 h 3617"/>
                <a:gd name="T54" fmla="*/ 2440 w 3617"/>
                <a:gd name="T55" fmla="*/ 3503 h 3617"/>
                <a:gd name="T56" fmla="*/ 2652 w 3617"/>
                <a:gd name="T57" fmla="*/ 3406 h 3617"/>
                <a:gd name="T58" fmla="*/ 2852 w 3617"/>
                <a:gd name="T59" fmla="*/ 3286 h 3617"/>
                <a:gd name="T60" fmla="*/ 3035 w 3617"/>
                <a:gd name="T61" fmla="*/ 3143 h 3617"/>
                <a:gd name="T62" fmla="*/ 3195 w 3617"/>
                <a:gd name="T63" fmla="*/ 2972 h 3617"/>
                <a:gd name="T64" fmla="*/ 3332 w 3617"/>
                <a:gd name="T65" fmla="*/ 2789 h 3617"/>
                <a:gd name="T66" fmla="*/ 3446 w 3617"/>
                <a:gd name="T67" fmla="*/ 2583 h 3617"/>
                <a:gd name="T68" fmla="*/ 3532 w 3617"/>
                <a:gd name="T69" fmla="*/ 2366 h 3617"/>
                <a:gd name="T70" fmla="*/ 3589 w 3617"/>
                <a:gd name="T71" fmla="*/ 2132 h 3617"/>
                <a:gd name="T72" fmla="*/ 3617 w 3617"/>
                <a:gd name="T73" fmla="*/ 1886 h 3617"/>
                <a:gd name="T74" fmla="*/ 3612 w 3617"/>
                <a:gd name="T75" fmla="*/ 1640 h 3617"/>
                <a:gd name="T76" fmla="*/ 3577 w 3617"/>
                <a:gd name="T77" fmla="*/ 1400 h 3617"/>
                <a:gd name="T78" fmla="*/ 3509 w 3617"/>
                <a:gd name="T79" fmla="*/ 1177 h 3617"/>
                <a:gd name="T80" fmla="*/ 3412 w 3617"/>
                <a:gd name="T81" fmla="*/ 960 h 3617"/>
                <a:gd name="T82" fmla="*/ 3292 w 3617"/>
                <a:gd name="T83" fmla="*/ 766 h 3617"/>
                <a:gd name="T84" fmla="*/ 3143 w 3617"/>
                <a:gd name="T85" fmla="*/ 583 h 3617"/>
                <a:gd name="T86" fmla="*/ 2977 w 3617"/>
                <a:gd name="T87" fmla="*/ 423 h 3617"/>
                <a:gd name="T88" fmla="*/ 2789 w 3617"/>
                <a:gd name="T89" fmla="*/ 286 h 3617"/>
                <a:gd name="T90" fmla="*/ 2589 w 3617"/>
                <a:gd name="T91" fmla="*/ 172 h 3617"/>
                <a:gd name="T92" fmla="*/ 2366 w 3617"/>
                <a:gd name="T93" fmla="*/ 80 h 3617"/>
                <a:gd name="T94" fmla="*/ 2132 w 3617"/>
                <a:gd name="T95" fmla="*/ 23 h 3617"/>
                <a:gd name="T96" fmla="*/ 1886 w 3617"/>
                <a:gd name="T97" fmla="*/ 0 h 36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7"/>
                <a:gd name="T148" fmla="*/ 0 h 3617"/>
                <a:gd name="T149" fmla="*/ 3617 w 3617"/>
                <a:gd name="T150" fmla="*/ 3617 h 361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7" h="3617">
                  <a:moveTo>
                    <a:pt x="1886" y="0"/>
                  </a:moveTo>
                  <a:lnTo>
                    <a:pt x="1640" y="6"/>
                  </a:lnTo>
                  <a:lnTo>
                    <a:pt x="1406" y="40"/>
                  </a:lnTo>
                  <a:lnTo>
                    <a:pt x="1177" y="109"/>
                  </a:lnTo>
                  <a:lnTo>
                    <a:pt x="966" y="206"/>
                  </a:lnTo>
                  <a:lnTo>
                    <a:pt x="766" y="326"/>
                  </a:lnTo>
                  <a:lnTo>
                    <a:pt x="589" y="469"/>
                  </a:lnTo>
                  <a:lnTo>
                    <a:pt x="423" y="640"/>
                  </a:lnTo>
                  <a:lnTo>
                    <a:pt x="286" y="823"/>
                  </a:lnTo>
                  <a:lnTo>
                    <a:pt x="172" y="1029"/>
                  </a:lnTo>
                  <a:lnTo>
                    <a:pt x="86" y="1252"/>
                  </a:lnTo>
                  <a:lnTo>
                    <a:pt x="29" y="1480"/>
                  </a:lnTo>
                  <a:lnTo>
                    <a:pt x="0" y="1726"/>
                  </a:lnTo>
                  <a:lnTo>
                    <a:pt x="6" y="1972"/>
                  </a:lnTo>
                  <a:lnTo>
                    <a:pt x="46" y="2212"/>
                  </a:lnTo>
                  <a:lnTo>
                    <a:pt x="115" y="2440"/>
                  </a:lnTo>
                  <a:lnTo>
                    <a:pt x="206" y="2652"/>
                  </a:lnTo>
                  <a:lnTo>
                    <a:pt x="332" y="2852"/>
                  </a:lnTo>
                  <a:lnTo>
                    <a:pt x="475" y="3029"/>
                  </a:lnTo>
                  <a:lnTo>
                    <a:pt x="640" y="3189"/>
                  </a:lnTo>
                  <a:lnTo>
                    <a:pt x="829" y="3326"/>
                  </a:lnTo>
                  <a:lnTo>
                    <a:pt x="1035" y="3440"/>
                  </a:lnTo>
                  <a:lnTo>
                    <a:pt x="1252" y="3532"/>
                  </a:lnTo>
                  <a:lnTo>
                    <a:pt x="1486" y="3589"/>
                  </a:lnTo>
                  <a:lnTo>
                    <a:pt x="1732" y="3617"/>
                  </a:lnTo>
                  <a:lnTo>
                    <a:pt x="1977" y="3612"/>
                  </a:lnTo>
                  <a:lnTo>
                    <a:pt x="2212" y="3572"/>
                  </a:lnTo>
                  <a:lnTo>
                    <a:pt x="2440" y="3503"/>
                  </a:lnTo>
                  <a:lnTo>
                    <a:pt x="2652" y="3406"/>
                  </a:lnTo>
                  <a:lnTo>
                    <a:pt x="2852" y="3286"/>
                  </a:lnTo>
                  <a:lnTo>
                    <a:pt x="3035" y="3143"/>
                  </a:lnTo>
                  <a:lnTo>
                    <a:pt x="3195" y="2972"/>
                  </a:lnTo>
                  <a:lnTo>
                    <a:pt x="3332" y="2789"/>
                  </a:lnTo>
                  <a:lnTo>
                    <a:pt x="3446" y="2583"/>
                  </a:lnTo>
                  <a:lnTo>
                    <a:pt x="3532" y="2366"/>
                  </a:lnTo>
                  <a:lnTo>
                    <a:pt x="3589" y="2132"/>
                  </a:lnTo>
                  <a:lnTo>
                    <a:pt x="3617" y="1886"/>
                  </a:lnTo>
                  <a:lnTo>
                    <a:pt x="3612" y="1640"/>
                  </a:lnTo>
                  <a:lnTo>
                    <a:pt x="3577" y="1400"/>
                  </a:lnTo>
                  <a:lnTo>
                    <a:pt x="3509" y="1177"/>
                  </a:lnTo>
                  <a:lnTo>
                    <a:pt x="3412" y="960"/>
                  </a:lnTo>
                  <a:lnTo>
                    <a:pt x="3292" y="766"/>
                  </a:lnTo>
                  <a:lnTo>
                    <a:pt x="3143" y="583"/>
                  </a:lnTo>
                  <a:lnTo>
                    <a:pt x="2977" y="423"/>
                  </a:lnTo>
                  <a:lnTo>
                    <a:pt x="2789" y="286"/>
                  </a:lnTo>
                  <a:lnTo>
                    <a:pt x="2589" y="172"/>
                  </a:lnTo>
                  <a:lnTo>
                    <a:pt x="2366" y="80"/>
                  </a:lnTo>
                  <a:lnTo>
                    <a:pt x="2132" y="2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Freeform 54">
              <a:extLst>
                <a:ext uri="{FF2B5EF4-FFF2-40B4-BE49-F238E27FC236}">
                  <a16:creationId xmlns:a16="http://schemas.microsoft.com/office/drawing/2014/main" id="{2DD6DDD4-1419-874E-98A3-B66F02DBF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" y="878"/>
              <a:ext cx="2469" cy="2468"/>
            </a:xfrm>
            <a:custGeom>
              <a:avLst/>
              <a:gdLst>
                <a:gd name="T0" fmla="*/ 1235 w 2469"/>
                <a:gd name="T1" fmla="*/ 0 h 2468"/>
                <a:gd name="T2" fmla="*/ 1035 w 2469"/>
                <a:gd name="T3" fmla="*/ 17 h 2468"/>
                <a:gd name="T4" fmla="*/ 840 w 2469"/>
                <a:gd name="T5" fmla="*/ 63 h 2468"/>
                <a:gd name="T6" fmla="*/ 663 w 2469"/>
                <a:gd name="T7" fmla="*/ 137 h 2468"/>
                <a:gd name="T8" fmla="*/ 503 w 2469"/>
                <a:gd name="T9" fmla="*/ 240 h 2468"/>
                <a:gd name="T10" fmla="*/ 360 w 2469"/>
                <a:gd name="T11" fmla="*/ 360 h 2468"/>
                <a:gd name="T12" fmla="*/ 235 w 2469"/>
                <a:gd name="T13" fmla="*/ 503 h 2468"/>
                <a:gd name="T14" fmla="*/ 138 w 2469"/>
                <a:gd name="T15" fmla="*/ 668 h 2468"/>
                <a:gd name="T16" fmla="*/ 63 w 2469"/>
                <a:gd name="T17" fmla="*/ 845 h 2468"/>
                <a:gd name="T18" fmla="*/ 12 w 2469"/>
                <a:gd name="T19" fmla="*/ 1034 h 2468"/>
                <a:gd name="T20" fmla="*/ 0 w 2469"/>
                <a:gd name="T21" fmla="*/ 1234 h 2468"/>
                <a:gd name="T22" fmla="*/ 12 w 2469"/>
                <a:gd name="T23" fmla="*/ 1434 h 2468"/>
                <a:gd name="T24" fmla="*/ 63 w 2469"/>
                <a:gd name="T25" fmla="*/ 1623 h 2468"/>
                <a:gd name="T26" fmla="*/ 138 w 2469"/>
                <a:gd name="T27" fmla="*/ 1800 h 2468"/>
                <a:gd name="T28" fmla="*/ 235 w 2469"/>
                <a:gd name="T29" fmla="*/ 1965 h 2468"/>
                <a:gd name="T30" fmla="*/ 360 w 2469"/>
                <a:gd name="T31" fmla="*/ 2108 h 2468"/>
                <a:gd name="T32" fmla="*/ 503 w 2469"/>
                <a:gd name="T33" fmla="*/ 2228 h 2468"/>
                <a:gd name="T34" fmla="*/ 663 w 2469"/>
                <a:gd name="T35" fmla="*/ 2331 h 2468"/>
                <a:gd name="T36" fmla="*/ 840 w 2469"/>
                <a:gd name="T37" fmla="*/ 2405 h 2468"/>
                <a:gd name="T38" fmla="*/ 1035 w 2469"/>
                <a:gd name="T39" fmla="*/ 2451 h 2468"/>
                <a:gd name="T40" fmla="*/ 1235 w 2469"/>
                <a:gd name="T41" fmla="*/ 2468 h 2468"/>
                <a:gd name="T42" fmla="*/ 1435 w 2469"/>
                <a:gd name="T43" fmla="*/ 2451 h 2468"/>
                <a:gd name="T44" fmla="*/ 1623 w 2469"/>
                <a:gd name="T45" fmla="*/ 2405 h 2468"/>
                <a:gd name="T46" fmla="*/ 1800 w 2469"/>
                <a:gd name="T47" fmla="*/ 2331 h 2468"/>
                <a:gd name="T48" fmla="*/ 1960 w 2469"/>
                <a:gd name="T49" fmla="*/ 2228 h 2468"/>
                <a:gd name="T50" fmla="*/ 2103 w 2469"/>
                <a:gd name="T51" fmla="*/ 2108 h 2468"/>
                <a:gd name="T52" fmla="*/ 2229 w 2469"/>
                <a:gd name="T53" fmla="*/ 1965 h 2468"/>
                <a:gd name="T54" fmla="*/ 2332 w 2469"/>
                <a:gd name="T55" fmla="*/ 1800 h 2468"/>
                <a:gd name="T56" fmla="*/ 2406 w 2469"/>
                <a:gd name="T57" fmla="*/ 1623 h 2468"/>
                <a:gd name="T58" fmla="*/ 2452 w 2469"/>
                <a:gd name="T59" fmla="*/ 1434 h 2468"/>
                <a:gd name="T60" fmla="*/ 2469 w 2469"/>
                <a:gd name="T61" fmla="*/ 1234 h 2468"/>
                <a:gd name="T62" fmla="*/ 2452 w 2469"/>
                <a:gd name="T63" fmla="*/ 1034 h 2468"/>
                <a:gd name="T64" fmla="*/ 2406 w 2469"/>
                <a:gd name="T65" fmla="*/ 845 h 2468"/>
                <a:gd name="T66" fmla="*/ 2332 w 2469"/>
                <a:gd name="T67" fmla="*/ 668 h 2468"/>
                <a:gd name="T68" fmla="*/ 2229 w 2469"/>
                <a:gd name="T69" fmla="*/ 503 h 2468"/>
                <a:gd name="T70" fmla="*/ 2103 w 2469"/>
                <a:gd name="T71" fmla="*/ 360 h 2468"/>
                <a:gd name="T72" fmla="*/ 1960 w 2469"/>
                <a:gd name="T73" fmla="*/ 240 h 2468"/>
                <a:gd name="T74" fmla="*/ 1800 w 2469"/>
                <a:gd name="T75" fmla="*/ 137 h 2468"/>
                <a:gd name="T76" fmla="*/ 1623 w 2469"/>
                <a:gd name="T77" fmla="*/ 63 h 2468"/>
                <a:gd name="T78" fmla="*/ 1435 w 2469"/>
                <a:gd name="T79" fmla="*/ 17 h 2468"/>
                <a:gd name="T80" fmla="*/ 1235 w 2469"/>
                <a:gd name="T81" fmla="*/ 0 h 24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69"/>
                <a:gd name="T124" fmla="*/ 0 h 2468"/>
                <a:gd name="T125" fmla="*/ 2469 w 2469"/>
                <a:gd name="T126" fmla="*/ 2468 h 24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69" h="2468">
                  <a:moveTo>
                    <a:pt x="1235" y="0"/>
                  </a:moveTo>
                  <a:lnTo>
                    <a:pt x="1035" y="17"/>
                  </a:lnTo>
                  <a:lnTo>
                    <a:pt x="840" y="63"/>
                  </a:lnTo>
                  <a:lnTo>
                    <a:pt x="663" y="137"/>
                  </a:lnTo>
                  <a:lnTo>
                    <a:pt x="503" y="240"/>
                  </a:lnTo>
                  <a:lnTo>
                    <a:pt x="360" y="360"/>
                  </a:lnTo>
                  <a:lnTo>
                    <a:pt x="235" y="503"/>
                  </a:lnTo>
                  <a:lnTo>
                    <a:pt x="138" y="668"/>
                  </a:lnTo>
                  <a:lnTo>
                    <a:pt x="63" y="845"/>
                  </a:lnTo>
                  <a:lnTo>
                    <a:pt x="12" y="1034"/>
                  </a:lnTo>
                  <a:lnTo>
                    <a:pt x="0" y="1234"/>
                  </a:lnTo>
                  <a:lnTo>
                    <a:pt x="12" y="1434"/>
                  </a:lnTo>
                  <a:lnTo>
                    <a:pt x="63" y="1623"/>
                  </a:lnTo>
                  <a:lnTo>
                    <a:pt x="138" y="1800"/>
                  </a:lnTo>
                  <a:lnTo>
                    <a:pt x="235" y="1965"/>
                  </a:lnTo>
                  <a:lnTo>
                    <a:pt x="360" y="2108"/>
                  </a:lnTo>
                  <a:lnTo>
                    <a:pt x="503" y="2228"/>
                  </a:lnTo>
                  <a:lnTo>
                    <a:pt x="663" y="2331"/>
                  </a:lnTo>
                  <a:lnTo>
                    <a:pt x="840" y="2405"/>
                  </a:lnTo>
                  <a:lnTo>
                    <a:pt x="1035" y="2451"/>
                  </a:lnTo>
                  <a:lnTo>
                    <a:pt x="1235" y="2468"/>
                  </a:lnTo>
                  <a:lnTo>
                    <a:pt x="1435" y="2451"/>
                  </a:lnTo>
                  <a:lnTo>
                    <a:pt x="1623" y="2405"/>
                  </a:lnTo>
                  <a:lnTo>
                    <a:pt x="1800" y="2331"/>
                  </a:lnTo>
                  <a:lnTo>
                    <a:pt x="1960" y="2228"/>
                  </a:lnTo>
                  <a:lnTo>
                    <a:pt x="2103" y="2108"/>
                  </a:lnTo>
                  <a:lnTo>
                    <a:pt x="2229" y="1965"/>
                  </a:lnTo>
                  <a:lnTo>
                    <a:pt x="2332" y="1800"/>
                  </a:lnTo>
                  <a:lnTo>
                    <a:pt x="2406" y="1623"/>
                  </a:lnTo>
                  <a:lnTo>
                    <a:pt x="2452" y="1434"/>
                  </a:lnTo>
                  <a:lnTo>
                    <a:pt x="2469" y="1234"/>
                  </a:lnTo>
                  <a:lnTo>
                    <a:pt x="2452" y="1034"/>
                  </a:lnTo>
                  <a:lnTo>
                    <a:pt x="2406" y="845"/>
                  </a:lnTo>
                  <a:lnTo>
                    <a:pt x="2332" y="668"/>
                  </a:lnTo>
                  <a:lnTo>
                    <a:pt x="2229" y="503"/>
                  </a:lnTo>
                  <a:lnTo>
                    <a:pt x="2103" y="360"/>
                  </a:lnTo>
                  <a:lnTo>
                    <a:pt x="1960" y="240"/>
                  </a:lnTo>
                  <a:lnTo>
                    <a:pt x="1800" y="137"/>
                  </a:lnTo>
                  <a:lnTo>
                    <a:pt x="1623" y="63"/>
                  </a:lnTo>
                  <a:lnTo>
                    <a:pt x="1435" y="17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Freeform 55">
              <a:extLst>
                <a:ext uri="{FF2B5EF4-FFF2-40B4-BE49-F238E27FC236}">
                  <a16:creationId xmlns:a16="http://schemas.microsoft.com/office/drawing/2014/main" id="{C01A076B-E2BA-21AB-917B-654C8A48F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958"/>
              <a:ext cx="2303" cy="2308"/>
            </a:xfrm>
            <a:custGeom>
              <a:avLst/>
              <a:gdLst>
                <a:gd name="T0" fmla="*/ 1155 w 2303"/>
                <a:gd name="T1" fmla="*/ 0 h 2308"/>
                <a:gd name="T2" fmla="*/ 966 w 2303"/>
                <a:gd name="T3" fmla="*/ 17 h 2308"/>
                <a:gd name="T4" fmla="*/ 789 w 2303"/>
                <a:gd name="T5" fmla="*/ 57 h 2308"/>
                <a:gd name="T6" fmla="*/ 623 w 2303"/>
                <a:gd name="T7" fmla="*/ 131 h 2308"/>
                <a:gd name="T8" fmla="*/ 469 w 2303"/>
                <a:gd name="T9" fmla="*/ 223 h 2308"/>
                <a:gd name="T10" fmla="*/ 338 w 2303"/>
                <a:gd name="T11" fmla="*/ 337 h 2308"/>
                <a:gd name="T12" fmla="*/ 223 w 2303"/>
                <a:gd name="T13" fmla="*/ 474 h 2308"/>
                <a:gd name="T14" fmla="*/ 126 w 2303"/>
                <a:gd name="T15" fmla="*/ 623 h 2308"/>
                <a:gd name="T16" fmla="*/ 58 w 2303"/>
                <a:gd name="T17" fmla="*/ 788 h 2308"/>
                <a:gd name="T18" fmla="*/ 12 w 2303"/>
                <a:gd name="T19" fmla="*/ 965 h 2308"/>
                <a:gd name="T20" fmla="*/ 0 w 2303"/>
                <a:gd name="T21" fmla="*/ 1154 h 2308"/>
                <a:gd name="T22" fmla="*/ 12 w 2303"/>
                <a:gd name="T23" fmla="*/ 1343 h 2308"/>
                <a:gd name="T24" fmla="*/ 58 w 2303"/>
                <a:gd name="T25" fmla="*/ 1520 h 2308"/>
                <a:gd name="T26" fmla="*/ 126 w 2303"/>
                <a:gd name="T27" fmla="*/ 1685 h 2308"/>
                <a:gd name="T28" fmla="*/ 223 w 2303"/>
                <a:gd name="T29" fmla="*/ 1834 h 2308"/>
                <a:gd name="T30" fmla="*/ 338 w 2303"/>
                <a:gd name="T31" fmla="*/ 1971 h 2308"/>
                <a:gd name="T32" fmla="*/ 469 w 2303"/>
                <a:gd name="T33" fmla="*/ 2085 h 2308"/>
                <a:gd name="T34" fmla="*/ 623 w 2303"/>
                <a:gd name="T35" fmla="*/ 2177 h 2308"/>
                <a:gd name="T36" fmla="*/ 789 w 2303"/>
                <a:gd name="T37" fmla="*/ 2251 h 2308"/>
                <a:gd name="T38" fmla="*/ 966 w 2303"/>
                <a:gd name="T39" fmla="*/ 2291 h 2308"/>
                <a:gd name="T40" fmla="*/ 1155 w 2303"/>
                <a:gd name="T41" fmla="*/ 2308 h 2308"/>
                <a:gd name="T42" fmla="*/ 1338 w 2303"/>
                <a:gd name="T43" fmla="*/ 2291 h 2308"/>
                <a:gd name="T44" fmla="*/ 1515 w 2303"/>
                <a:gd name="T45" fmla="*/ 2251 h 2308"/>
                <a:gd name="T46" fmla="*/ 1680 w 2303"/>
                <a:gd name="T47" fmla="*/ 2177 h 2308"/>
                <a:gd name="T48" fmla="*/ 1835 w 2303"/>
                <a:gd name="T49" fmla="*/ 2085 h 2308"/>
                <a:gd name="T50" fmla="*/ 1966 w 2303"/>
                <a:gd name="T51" fmla="*/ 1971 h 2308"/>
                <a:gd name="T52" fmla="*/ 2080 w 2303"/>
                <a:gd name="T53" fmla="*/ 1834 h 2308"/>
                <a:gd name="T54" fmla="*/ 2178 w 2303"/>
                <a:gd name="T55" fmla="*/ 1685 h 2308"/>
                <a:gd name="T56" fmla="*/ 2246 w 2303"/>
                <a:gd name="T57" fmla="*/ 1520 h 2308"/>
                <a:gd name="T58" fmla="*/ 2292 w 2303"/>
                <a:gd name="T59" fmla="*/ 1343 h 2308"/>
                <a:gd name="T60" fmla="*/ 2303 w 2303"/>
                <a:gd name="T61" fmla="*/ 1154 h 2308"/>
                <a:gd name="T62" fmla="*/ 2292 w 2303"/>
                <a:gd name="T63" fmla="*/ 965 h 2308"/>
                <a:gd name="T64" fmla="*/ 2246 w 2303"/>
                <a:gd name="T65" fmla="*/ 788 h 2308"/>
                <a:gd name="T66" fmla="*/ 2178 w 2303"/>
                <a:gd name="T67" fmla="*/ 623 h 2308"/>
                <a:gd name="T68" fmla="*/ 2080 w 2303"/>
                <a:gd name="T69" fmla="*/ 474 h 2308"/>
                <a:gd name="T70" fmla="*/ 1966 w 2303"/>
                <a:gd name="T71" fmla="*/ 337 h 2308"/>
                <a:gd name="T72" fmla="*/ 1835 w 2303"/>
                <a:gd name="T73" fmla="*/ 223 h 2308"/>
                <a:gd name="T74" fmla="*/ 1680 w 2303"/>
                <a:gd name="T75" fmla="*/ 131 h 2308"/>
                <a:gd name="T76" fmla="*/ 1515 w 2303"/>
                <a:gd name="T77" fmla="*/ 57 h 2308"/>
                <a:gd name="T78" fmla="*/ 1338 w 2303"/>
                <a:gd name="T79" fmla="*/ 17 h 2308"/>
                <a:gd name="T80" fmla="*/ 1155 w 2303"/>
                <a:gd name="T81" fmla="*/ 0 h 23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03"/>
                <a:gd name="T124" fmla="*/ 0 h 2308"/>
                <a:gd name="T125" fmla="*/ 2303 w 2303"/>
                <a:gd name="T126" fmla="*/ 2308 h 23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03" h="2308">
                  <a:moveTo>
                    <a:pt x="1155" y="0"/>
                  </a:moveTo>
                  <a:lnTo>
                    <a:pt x="966" y="17"/>
                  </a:lnTo>
                  <a:lnTo>
                    <a:pt x="789" y="57"/>
                  </a:lnTo>
                  <a:lnTo>
                    <a:pt x="623" y="131"/>
                  </a:lnTo>
                  <a:lnTo>
                    <a:pt x="469" y="223"/>
                  </a:lnTo>
                  <a:lnTo>
                    <a:pt x="338" y="337"/>
                  </a:lnTo>
                  <a:lnTo>
                    <a:pt x="223" y="474"/>
                  </a:lnTo>
                  <a:lnTo>
                    <a:pt x="126" y="623"/>
                  </a:lnTo>
                  <a:lnTo>
                    <a:pt x="58" y="788"/>
                  </a:lnTo>
                  <a:lnTo>
                    <a:pt x="12" y="965"/>
                  </a:lnTo>
                  <a:lnTo>
                    <a:pt x="0" y="1154"/>
                  </a:lnTo>
                  <a:lnTo>
                    <a:pt x="12" y="1343"/>
                  </a:lnTo>
                  <a:lnTo>
                    <a:pt x="58" y="1520"/>
                  </a:lnTo>
                  <a:lnTo>
                    <a:pt x="126" y="1685"/>
                  </a:lnTo>
                  <a:lnTo>
                    <a:pt x="223" y="1834"/>
                  </a:lnTo>
                  <a:lnTo>
                    <a:pt x="338" y="1971"/>
                  </a:lnTo>
                  <a:lnTo>
                    <a:pt x="469" y="2085"/>
                  </a:lnTo>
                  <a:lnTo>
                    <a:pt x="623" y="2177"/>
                  </a:lnTo>
                  <a:lnTo>
                    <a:pt x="789" y="2251"/>
                  </a:lnTo>
                  <a:lnTo>
                    <a:pt x="966" y="2291"/>
                  </a:lnTo>
                  <a:lnTo>
                    <a:pt x="1155" y="2308"/>
                  </a:lnTo>
                  <a:lnTo>
                    <a:pt x="1338" y="2291"/>
                  </a:lnTo>
                  <a:lnTo>
                    <a:pt x="1515" y="2251"/>
                  </a:lnTo>
                  <a:lnTo>
                    <a:pt x="1680" y="2177"/>
                  </a:lnTo>
                  <a:lnTo>
                    <a:pt x="1835" y="2085"/>
                  </a:lnTo>
                  <a:lnTo>
                    <a:pt x="1966" y="1971"/>
                  </a:lnTo>
                  <a:lnTo>
                    <a:pt x="2080" y="1834"/>
                  </a:lnTo>
                  <a:lnTo>
                    <a:pt x="2178" y="1685"/>
                  </a:lnTo>
                  <a:lnTo>
                    <a:pt x="2246" y="1520"/>
                  </a:lnTo>
                  <a:lnTo>
                    <a:pt x="2292" y="1343"/>
                  </a:lnTo>
                  <a:lnTo>
                    <a:pt x="2303" y="1154"/>
                  </a:lnTo>
                  <a:lnTo>
                    <a:pt x="2292" y="965"/>
                  </a:lnTo>
                  <a:lnTo>
                    <a:pt x="2246" y="788"/>
                  </a:lnTo>
                  <a:lnTo>
                    <a:pt x="2178" y="623"/>
                  </a:lnTo>
                  <a:lnTo>
                    <a:pt x="2080" y="474"/>
                  </a:lnTo>
                  <a:lnTo>
                    <a:pt x="1966" y="337"/>
                  </a:lnTo>
                  <a:lnTo>
                    <a:pt x="1835" y="223"/>
                  </a:lnTo>
                  <a:lnTo>
                    <a:pt x="1680" y="131"/>
                  </a:lnTo>
                  <a:lnTo>
                    <a:pt x="1515" y="57"/>
                  </a:lnTo>
                  <a:lnTo>
                    <a:pt x="1338" y="17"/>
                  </a:lnTo>
                  <a:lnTo>
                    <a:pt x="11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65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Freeform 56">
              <a:extLst>
                <a:ext uri="{FF2B5EF4-FFF2-40B4-BE49-F238E27FC236}">
                  <a16:creationId xmlns:a16="http://schemas.microsoft.com/office/drawing/2014/main" id="{7B73DE84-8F89-48DC-7760-B2B9435E1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" y="2861"/>
              <a:ext cx="74" cy="131"/>
            </a:xfrm>
            <a:custGeom>
              <a:avLst/>
              <a:gdLst>
                <a:gd name="T0" fmla="*/ 40 w 74"/>
                <a:gd name="T1" fmla="*/ 131 h 131"/>
                <a:gd name="T2" fmla="*/ 23 w 74"/>
                <a:gd name="T3" fmla="*/ 131 h 131"/>
                <a:gd name="T4" fmla="*/ 11 w 74"/>
                <a:gd name="T5" fmla="*/ 131 h 131"/>
                <a:gd name="T6" fmla="*/ 0 w 74"/>
                <a:gd name="T7" fmla="*/ 131 h 131"/>
                <a:gd name="T8" fmla="*/ 0 w 74"/>
                <a:gd name="T9" fmla="*/ 131 h 131"/>
                <a:gd name="T10" fmla="*/ 0 w 74"/>
                <a:gd name="T11" fmla="*/ 125 h 131"/>
                <a:gd name="T12" fmla="*/ 0 w 74"/>
                <a:gd name="T13" fmla="*/ 125 h 131"/>
                <a:gd name="T14" fmla="*/ 11 w 74"/>
                <a:gd name="T15" fmla="*/ 125 h 131"/>
                <a:gd name="T16" fmla="*/ 17 w 74"/>
                <a:gd name="T17" fmla="*/ 120 h 131"/>
                <a:gd name="T18" fmla="*/ 23 w 74"/>
                <a:gd name="T19" fmla="*/ 114 h 131"/>
                <a:gd name="T20" fmla="*/ 23 w 74"/>
                <a:gd name="T21" fmla="*/ 97 h 131"/>
                <a:gd name="T22" fmla="*/ 23 w 74"/>
                <a:gd name="T23" fmla="*/ 28 h 131"/>
                <a:gd name="T24" fmla="*/ 23 w 74"/>
                <a:gd name="T25" fmla="*/ 17 h 131"/>
                <a:gd name="T26" fmla="*/ 17 w 74"/>
                <a:gd name="T27" fmla="*/ 11 h 131"/>
                <a:gd name="T28" fmla="*/ 11 w 74"/>
                <a:gd name="T29" fmla="*/ 5 h 131"/>
                <a:gd name="T30" fmla="*/ 0 w 74"/>
                <a:gd name="T31" fmla="*/ 5 h 131"/>
                <a:gd name="T32" fmla="*/ 0 w 74"/>
                <a:gd name="T33" fmla="*/ 5 h 131"/>
                <a:gd name="T34" fmla="*/ 0 w 74"/>
                <a:gd name="T35" fmla="*/ 0 h 131"/>
                <a:gd name="T36" fmla="*/ 0 w 74"/>
                <a:gd name="T37" fmla="*/ 0 h 131"/>
                <a:gd name="T38" fmla="*/ 11 w 74"/>
                <a:gd name="T39" fmla="*/ 0 h 131"/>
                <a:gd name="T40" fmla="*/ 23 w 74"/>
                <a:gd name="T41" fmla="*/ 0 h 131"/>
                <a:gd name="T42" fmla="*/ 40 w 74"/>
                <a:gd name="T43" fmla="*/ 0 h 131"/>
                <a:gd name="T44" fmla="*/ 51 w 74"/>
                <a:gd name="T45" fmla="*/ 0 h 131"/>
                <a:gd name="T46" fmla="*/ 63 w 74"/>
                <a:gd name="T47" fmla="*/ 0 h 131"/>
                <a:gd name="T48" fmla="*/ 68 w 74"/>
                <a:gd name="T49" fmla="*/ 0 h 131"/>
                <a:gd name="T50" fmla="*/ 74 w 74"/>
                <a:gd name="T51" fmla="*/ 0 h 131"/>
                <a:gd name="T52" fmla="*/ 74 w 74"/>
                <a:gd name="T53" fmla="*/ 5 h 131"/>
                <a:gd name="T54" fmla="*/ 68 w 74"/>
                <a:gd name="T55" fmla="*/ 5 h 131"/>
                <a:gd name="T56" fmla="*/ 57 w 74"/>
                <a:gd name="T57" fmla="*/ 5 h 131"/>
                <a:gd name="T58" fmla="*/ 51 w 74"/>
                <a:gd name="T59" fmla="*/ 11 h 131"/>
                <a:gd name="T60" fmla="*/ 46 w 74"/>
                <a:gd name="T61" fmla="*/ 17 h 131"/>
                <a:gd name="T62" fmla="*/ 46 w 74"/>
                <a:gd name="T63" fmla="*/ 28 h 131"/>
                <a:gd name="T64" fmla="*/ 46 w 74"/>
                <a:gd name="T65" fmla="*/ 97 h 131"/>
                <a:gd name="T66" fmla="*/ 46 w 74"/>
                <a:gd name="T67" fmla="*/ 114 h 131"/>
                <a:gd name="T68" fmla="*/ 51 w 74"/>
                <a:gd name="T69" fmla="*/ 120 h 131"/>
                <a:gd name="T70" fmla="*/ 57 w 74"/>
                <a:gd name="T71" fmla="*/ 125 h 131"/>
                <a:gd name="T72" fmla="*/ 68 w 74"/>
                <a:gd name="T73" fmla="*/ 125 h 131"/>
                <a:gd name="T74" fmla="*/ 74 w 74"/>
                <a:gd name="T75" fmla="*/ 125 h 131"/>
                <a:gd name="T76" fmla="*/ 74 w 74"/>
                <a:gd name="T77" fmla="*/ 131 h 131"/>
                <a:gd name="T78" fmla="*/ 68 w 74"/>
                <a:gd name="T79" fmla="*/ 131 h 131"/>
                <a:gd name="T80" fmla="*/ 63 w 74"/>
                <a:gd name="T81" fmla="*/ 131 h 131"/>
                <a:gd name="T82" fmla="*/ 51 w 74"/>
                <a:gd name="T83" fmla="*/ 131 h 131"/>
                <a:gd name="T84" fmla="*/ 40 w 74"/>
                <a:gd name="T85" fmla="*/ 131 h 1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4"/>
                <a:gd name="T130" fmla="*/ 0 h 131"/>
                <a:gd name="T131" fmla="*/ 74 w 74"/>
                <a:gd name="T132" fmla="*/ 131 h 1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4" h="131">
                  <a:moveTo>
                    <a:pt x="40" y="131"/>
                  </a:moveTo>
                  <a:lnTo>
                    <a:pt x="23" y="131"/>
                  </a:lnTo>
                  <a:lnTo>
                    <a:pt x="11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11" y="125"/>
                  </a:lnTo>
                  <a:lnTo>
                    <a:pt x="17" y="120"/>
                  </a:lnTo>
                  <a:lnTo>
                    <a:pt x="23" y="114"/>
                  </a:lnTo>
                  <a:lnTo>
                    <a:pt x="23" y="97"/>
                  </a:lnTo>
                  <a:lnTo>
                    <a:pt x="23" y="28"/>
                  </a:lnTo>
                  <a:lnTo>
                    <a:pt x="23" y="17"/>
                  </a:lnTo>
                  <a:lnTo>
                    <a:pt x="17" y="11"/>
                  </a:lnTo>
                  <a:lnTo>
                    <a:pt x="11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4" y="0"/>
                  </a:lnTo>
                  <a:lnTo>
                    <a:pt x="74" y="5"/>
                  </a:lnTo>
                  <a:lnTo>
                    <a:pt x="68" y="5"/>
                  </a:lnTo>
                  <a:lnTo>
                    <a:pt x="57" y="5"/>
                  </a:lnTo>
                  <a:lnTo>
                    <a:pt x="51" y="11"/>
                  </a:lnTo>
                  <a:lnTo>
                    <a:pt x="46" y="17"/>
                  </a:lnTo>
                  <a:lnTo>
                    <a:pt x="46" y="28"/>
                  </a:lnTo>
                  <a:lnTo>
                    <a:pt x="46" y="97"/>
                  </a:lnTo>
                  <a:lnTo>
                    <a:pt x="46" y="114"/>
                  </a:lnTo>
                  <a:lnTo>
                    <a:pt x="51" y="120"/>
                  </a:lnTo>
                  <a:lnTo>
                    <a:pt x="57" y="125"/>
                  </a:lnTo>
                  <a:lnTo>
                    <a:pt x="68" y="125"/>
                  </a:lnTo>
                  <a:lnTo>
                    <a:pt x="74" y="125"/>
                  </a:lnTo>
                  <a:lnTo>
                    <a:pt x="74" y="131"/>
                  </a:lnTo>
                  <a:lnTo>
                    <a:pt x="68" y="131"/>
                  </a:lnTo>
                  <a:lnTo>
                    <a:pt x="63" y="131"/>
                  </a:lnTo>
                  <a:lnTo>
                    <a:pt x="51" y="131"/>
                  </a:lnTo>
                  <a:lnTo>
                    <a:pt x="40" y="131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Freeform 57">
              <a:extLst>
                <a:ext uri="{FF2B5EF4-FFF2-40B4-BE49-F238E27FC236}">
                  <a16:creationId xmlns:a16="http://schemas.microsoft.com/office/drawing/2014/main" id="{E6C9A123-076D-8498-6E5C-AF4374BF50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" y="2809"/>
              <a:ext cx="108" cy="183"/>
            </a:xfrm>
            <a:custGeom>
              <a:avLst/>
              <a:gdLst>
                <a:gd name="T0" fmla="*/ 0 w 108"/>
                <a:gd name="T1" fmla="*/ 126 h 183"/>
                <a:gd name="T2" fmla="*/ 22 w 108"/>
                <a:gd name="T3" fmla="*/ 103 h 183"/>
                <a:gd name="T4" fmla="*/ 28 w 108"/>
                <a:gd name="T5" fmla="*/ 80 h 183"/>
                <a:gd name="T6" fmla="*/ 11 w 108"/>
                <a:gd name="T7" fmla="*/ 63 h 183"/>
                <a:gd name="T8" fmla="*/ 11 w 108"/>
                <a:gd name="T9" fmla="*/ 29 h 183"/>
                <a:gd name="T10" fmla="*/ 28 w 108"/>
                <a:gd name="T11" fmla="*/ 6 h 183"/>
                <a:gd name="T12" fmla="*/ 62 w 108"/>
                <a:gd name="T13" fmla="*/ 0 h 183"/>
                <a:gd name="T14" fmla="*/ 91 w 108"/>
                <a:gd name="T15" fmla="*/ 12 h 183"/>
                <a:gd name="T16" fmla="*/ 108 w 108"/>
                <a:gd name="T17" fmla="*/ 40 h 183"/>
                <a:gd name="T18" fmla="*/ 97 w 108"/>
                <a:gd name="T19" fmla="*/ 63 h 183"/>
                <a:gd name="T20" fmla="*/ 74 w 108"/>
                <a:gd name="T21" fmla="*/ 80 h 183"/>
                <a:gd name="T22" fmla="*/ 97 w 108"/>
                <a:gd name="T23" fmla="*/ 103 h 183"/>
                <a:gd name="T24" fmla="*/ 108 w 108"/>
                <a:gd name="T25" fmla="*/ 132 h 183"/>
                <a:gd name="T26" fmla="*/ 97 w 108"/>
                <a:gd name="T27" fmla="*/ 166 h 183"/>
                <a:gd name="T28" fmla="*/ 68 w 108"/>
                <a:gd name="T29" fmla="*/ 183 h 183"/>
                <a:gd name="T30" fmla="*/ 34 w 108"/>
                <a:gd name="T31" fmla="*/ 183 h 183"/>
                <a:gd name="T32" fmla="*/ 11 w 108"/>
                <a:gd name="T33" fmla="*/ 166 h 183"/>
                <a:gd name="T34" fmla="*/ 0 w 108"/>
                <a:gd name="T35" fmla="*/ 137 h 183"/>
                <a:gd name="T36" fmla="*/ 22 w 108"/>
                <a:gd name="T37" fmla="*/ 154 h 183"/>
                <a:gd name="T38" fmla="*/ 34 w 108"/>
                <a:gd name="T39" fmla="*/ 172 h 183"/>
                <a:gd name="T40" fmla="*/ 57 w 108"/>
                <a:gd name="T41" fmla="*/ 177 h 183"/>
                <a:gd name="T42" fmla="*/ 80 w 108"/>
                <a:gd name="T43" fmla="*/ 166 h 183"/>
                <a:gd name="T44" fmla="*/ 91 w 108"/>
                <a:gd name="T45" fmla="*/ 143 h 183"/>
                <a:gd name="T46" fmla="*/ 80 w 108"/>
                <a:gd name="T47" fmla="*/ 120 h 183"/>
                <a:gd name="T48" fmla="*/ 62 w 108"/>
                <a:gd name="T49" fmla="*/ 103 h 183"/>
                <a:gd name="T50" fmla="*/ 34 w 108"/>
                <a:gd name="T51" fmla="*/ 103 h 183"/>
                <a:gd name="T52" fmla="*/ 22 w 108"/>
                <a:gd name="T53" fmla="*/ 126 h 183"/>
                <a:gd name="T54" fmla="*/ 28 w 108"/>
                <a:gd name="T55" fmla="*/ 34 h 183"/>
                <a:gd name="T56" fmla="*/ 40 w 108"/>
                <a:gd name="T57" fmla="*/ 57 h 183"/>
                <a:gd name="T58" fmla="*/ 62 w 108"/>
                <a:gd name="T59" fmla="*/ 74 h 183"/>
                <a:gd name="T60" fmla="*/ 85 w 108"/>
                <a:gd name="T61" fmla="*/ 52 h 183"/>
                <a:gd name="T62" fmla="*/ 85 w 108"/>
                <a:gd name="T63" fmla="*/ 23 h 183"/>
                <a:gd name="T64" fmla="*/ 68 w 108"/>
                <a:gd name="T65" fmla="*/ 6 h 183"/>
                <a:gd name="T66" fmla="*/ 45 w 108"/>
                <a:gd name="T67" fmla="*/ 6 h 183"/>
                <a:gd name="T68" fmla="*/ 28 w 108"/>
                <a:gd name="T69" fmla="*/ 23 h 1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"/>
                <a:gd name="T106" fmla="*/ 0 h 183"/>
                <a:gd name="T107" fmla="*/ 108 w 108"/>
                <a:gd name="T108" fmla="*/ 183 h 1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" h="183">
                  <a:moveTo>
                    <a:pt x="0" y="137"/>
                  </a:moveTo>
                  <a:lnTo>
                    <a:pt x="0" y="126"/>
                  </a:lnTo>
                  <a:lnTo>
                    <a:pt x="11" y="114"/>
                  </a:lnTo>
                  <a:lnTo>
                    <a:pt x="22" y="103"/>
                  </a:lnTo>
                  <a:lnTo>
                    <a:pt x="40" y="92"/>
                  </a:lnTo>
                  <a:lnTo>
                    <a:pt x="28" y="80"/>
                  </a:lnTo>
                  <a:lnTo>
                    <a:pt x="17" y="74"/>
                  </a:lnTo>
                  <a:lnTo>
                    <a:pt x="11" y="63"/>
                  </a:lnTo>
                  <a:lnTo>
                    <a:pt x="5" y="46"/>
                  </a:lnTo>
                  <a:lnTo>
                    <a:pt x="11" y="29"/>
                  </a:lnTo>
                  <a:lnTo>
                    <a:pt x="17" y="17"/>
                  </a:lnTo>
                  <a:lnTo>
                    <a:pt x="28" y="6"/>
                  </a:lnTo>
                  <a:lnTo>
                    <a:pt x="45" y="0"/>
                  </a:lnTo>
                  <a:lnTo>
                    <a:pt x="62" y="0"/>
                  </a:lnTo>
                  <a:lnTo>
                    <a:pt x="80" y="0"/>
                  </a:lnTo>
                  <a:lnTo>
                    <a:pt x="91" y="12"/>
                  </a:lnTo>
                  <a:lnTo>
                    <a:pt x="102" y="23"/>
                  </a:lnTo>
                  <a:lnTo>
                    <a:pt x="108" y="40"/>
                  </a:lnTo>
                  <a:lnTo>
                    <a:pt x="102" y="52"/>
                  </a:lnTo>
                  <a:lnTo>
                    <a:pt x="97" y="63"/>
                  </a:lnTo>
                  <a:lnTo>
                    <a:pt x="85" y="74"/>
                  </a:lnTo>
                  <a:lnTo>
                    <a:pt x="74" y="80"/>
                  </a:lnTo>
                  <a:lnTo>
                    <a:pt x="85" y="92"/>
                  </a:lnTo>
                  <a:lnTo>
                    <a:pt x="97" y="103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108" y="149"/>
                  </a:lnTo>
                  <a:lnTo>
                    <a:pt x="97" y="166"/>
                  </a:lnTo>
                  <a:lnTo>
                    <a:pt x="85" y="177"/>
                  </a:lnTo>
                  <a:lnTo>
                    <a:pt x="68" y="183"/>
                  </a:lnTo>
                  <a:lnTo>
                    <a:pt x="51" y="183"/>
                  </a:lnTo>
                  <a:lnTo>
                    <a:pt x="34" y="183"/>
                  </a:lnTo>
                  <a:lnTo>
                    <a:pt x="22" y="177"/>
                  </a:lnTo>
                  <a:lnTo>
                    <a:pt x="11" y="166"/>
                  </a:lnTo>
                  <a:lnTo>
                    <a:pt x="0" y="154"/>
                  </a:lnTo>
                  <a:lnTo>
                    <a:pt x="0" y="137"/>
                  </a:lnTo>
                  <a:close/>
                  <a:moveTo>
                    <a:pt x="17" y="137"/>
                  </a:moveTo>
                  <a:lnTo>
                    <a:pt x="22" y="154"/>
                  </a:lnTo>
                  <a:lnTo>
                    <a:pt x="28" y="166"/>
                  </a:lnTo>
                  <a:lnTo>
                    <a:pt x="34" y="172"/>
                  </a:lnTo>
                  <a:lnTo>
                    <a:pt x="45" y="177"/>
                  </a:lnTo>
                  <a:lnTo>
                    <a:pt x="57" y="177"/>
                  </a:lnTo>
                  <a:lnTo>
                    <a:pt x="68" y="172"/>
                  </a:lnTo>
                  <a:lnTo>
                    <a:pt x="80" y="166"/>
                  </a:lnTo>
                  <a:lnTo>
                    <a:pt x="85" y="154"/>
                  </a:lnTo>
                  <a:lnTo>
                    <a:pt x="91" y="143"/>
                  </a:lnTo>
                  <a:lnTo>
                    <a:pt x="85" y="132"/>
                  </a:lnTo>
                  <a:lnTo>
                    <a:pt x="80" y="120"/>
                  </a:lnTo>
                  <a:lnTo>
                    <a:pt x="74" y="109"/>
                  </a:lnTo>
                  <a:lnTo>
                    <a:pt x="62" y="103"/>
                  </a:lnTo>
                  <a:lnTo>
                    <a:pt x="51" y="97"/>
                  </a:lnTo>
                  <a:lnTo>
                    <a:pt x="34" y="103"/>
                  </a:lnTo>
                  <a:lnTo>
                    <a:pt x="28" y="114"/>
                  </a:lnTo>
                  <a:lnTo>
                    <a:pt x="22" y="126"/>
                  </a:lnTo>
                  <a:lnTo>
                    <a:pt x="17" y="137"/>
                  </a:lnTo>
                  <a:close/>
                  <a:moveTo>
                    <a:pt x="28" y="34"/>
                  </a:moveTo>
                  <a:lnTo>
                    <a:pt x="28" y="46"/>
                  </a:lnTo>
                  <a:lnTo>
                    <a:pt x="40" y="57"/>
                  </a:lnTo>
                  <a:lnTo>
                    <a:pt x="51" y="69"/>
                  </a:lnTo>
                  <a:lnTo>
                    <a:pt x="62" y="74"/>
                  </a:lnTo>
                  <a:lnTo>
                    <a:pt x="74" y="69"/>
                  </a:lnTo>
                  <a:lnTo>
                    <a:pt x="85" y="52"/>
                  </a:lnTo>
                  <a:lnTo>
                    <a:pt x="85" y="40"/>
                  </a:lnTo>
                  <a:lnTo>
                    <a:pt x="85" y="23"/>
                  </a:lnTo>
                  <a:lnTo>
                    <a:pt x="80" y="17"/>
                  </a:lnTo>
                  <a:lnTo>
                    <a:pt x="68" y="6"/>
                  </a:lnTo>
                  <a:lnTo>
                    <a:pt x="57" y="6"/>
                  </a:lnTo>
                  <a:lnTo>
                    <a:pt x="45" y="6"/>
                  </a:lnTo>
                  <a:lnTo>
                    <a:pt x="34" y="12"/>
                  </a:lnTo>
                  <a:lnTo>
                    <a:pt x="28" y="23"/>
                  </a:lnTo>
                  <a:lnTo>
                    <a:pt x="28" y="34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Freeform 58">
              <a:extLst>
                <a:ext uri="{FF2B5EF4-FFF2-40B4-BE49-F238E27FC236}">
                  <a16:creationId xmlns:a16="http://schemas.microsoft.com/office/drawing/2014/main" id="{EED786DF-8A6C-725C-1ECD-C3E42F102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" y="2861"/>
              <a:ext cx="109" cy="177"/>
            </a:xfrm>
            <a:custGeom>
              <a:avLst/>
              <a:gdLst>
                <a:gd name="T0" fmla="*/ 6 w 109"/>
                <a:gd name="T1" fmla="*/ 171 h 177"/>
                <a:gd name="T2" fmla="*/ 51 w 109"/>
                <a:gd name="T3" fmla="*/ 91 h 177"/>
                <a:gd name="T4" fmla="*/ 91 w 109"/>
                <a:gd name="T5" fmla="*/ 22 h 177"/>
                <a:gd name="T6" fmla="*/ 34 w 109"/>
                <a:gd name="T7" fmla="*/ 22 h 177"/>
                <a:gd name="T8" fmla="*/ 17 w 109"/>
                <a:gd name="T9" fmla="*/ 22 h 177"/>
                <a:gd name="T10" fmla="*/ 11 w 109"/>
                <a:gd name="T11" fmla="*/ 28 h 177"/>
                <a:gd name="T12" fmla="*/ 6 w 109"/>
                <a:gd name="T13" fmla="*/ 34 h 177"/>
                <a:gd name="T14" fmla="*/ 6 w 109"/>
                <a:gd name="T15" fmla="*/ 45 h 177"/>
                <a:gd name="T16" fmla="*/ 0 w 109"/>
                <a:gd name="T17" fmla="*/ 45 h 177"/>
                <a:gd name="T18" fmla="*/ 0 w 109"/>
                <a:gd name="T19" fmla="*/ 45 h 177"/>
                <a:gd name="T20" fmla="*/ 0 w 109"/>
                <a:gd name="T21" fmla="*/ 34 h 177"/>
                <a:gd name="T22" fmla="*/ 0 w 109"/>
                <a:gd name="T23" fmla="*/ 22 h 177"/>
                <a:gd name="T24" fmla="*/ 0 w 109"/>
                <a:gd name="T25" fmla="*/ 11 h 177"/>
                <a:gd name="T26" fmla="*/ 0 w 109"/>
                <a:gd name="T27" fmla="*/ 5 h 177"/>
                <a:gd name="T28" fmla="*/ 0 w 109"/>
                <a:gd name="T29" fmla="*/ 0 h 177"/>
                <a:gd name="T30" fmla="*/ 6 w 109"/>
                <a:gd name="T31" fmla="*/ 0 h 177"/>
                <a:gd name="T32" fmla="*/ 17 w 109"/>
                <a:gd name="T33" fmla="*/ 0 h 177"/>
                <a:gd name="T34" fmla="*/ 34 w 109"/>
                <a:gd name="T35" fmla="*/ 0 h 177"/>
                <a:gd name="T36" fmla="*/ 51 w 109"/>
                <a:gd name="T37" fmla="*/ 0 h 177"/>
                <a:gd name="T38" fmla="*/ 69 w 109"/>
                <a:gd name="T39" fmla="*/ 0 h 177"/>
                <a:gd name="T40" fmla="*/ 86 w 109"/>
                <a:gd name="T41" fmla="*/ 0 h 177"/>
                <a:gd name="T42" fmla="*/ 103 w 109"/>
                <a:gd name="T43" fmla="*/ 0 h 177"/>
                <a:gd name="T44" fmla="*/ 109 w 109"/>
                <a:gd name="T45" fmla="*/ 0 h 177"/>
                <a:gd name="T46" fmla="*/ 109 w 109"/>
                <a:gd name="T47" fmla="*/ 5 h 177"/>
                <a:gd name="T48" fmla="*/ 109 w 109"/>
                <a:gd name="T49" fmla="*/ 5 h 177"/>
                <a:gd name="T50" fmla="*/ 80 w 109"/>
                <a:gd name="T51" fmla="*/ 57 h 177"/>
                <a:gd name="T52" fmla="*/ 46 w 109"/>
                <a:gd name="T53" fmla="*/ 120 h 177"/>
                <a:gd name="T54" fmla="*/ 17 w 109"/>
                <a:gd name="T55" fmla="*/ 177 h 177"/>
                <a:gd name="T56" fmla="*/ 17 w 109"/>
                <a:gd name="T57" fmla="*/ 177 h 177"/>
                <a:gd name="T58" fmla="*/ 11 w 109"/>
                <a:gd name="T59" fmla="*/ 177 h 177"/>
                <a:gd name="T60" fmla="*/ 6 w 109"/>
                <a:gd name="T61" fmla="*/ 171 h 177"/>
                <a:gd name="T62" fmla="*/ 6 w 109"/>
                <a:gd name="T63" fmla="*/ 171 h 1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9"/>
                <a:gd name="T97" fmla="*/ 0 h 177"/>
                <a:gd name="T98" fmla="*/ 109 w 109"/>
                <a:gd name="T99" fmla="*/ 177 h 1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9" h="177">
                  <a:moveTo>
                    <a:pt x="6" y="171"/>
                  </a:moveTo>
                  <a:lnTo>
                    <a:pt x="51" y="91"/>
                  </a:lnTo>
                  <a:lnTo>
                    <a:pt x="91" y="22"/>
                  </a:lnTo>
                  <a:lnTo>
                    <a:pt x="34" y="22"/>
                  </a:lnTo>
                  <a:lnTo>
                    <a:pt x="17" y="22"/>
                  </a:lnTo>
                  <a:lnTo>
                    <a:pt x="11" y="28"/>
                  </a:lnTo>
                  <a:lnTo>
                    <a:pt x="6" y="34"/>
                  </a:lnTo>
                  <a:lnTo>
                    <a:pt x="6" y="45"/>
                  </a:lnTo>
                  <a:lnTo>
                    <a:pt x="0" y="45"/>
                  </a:lnTo>
                  <a:lnTo>
                    <a:pt x="0" y="34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51" y="0"/>
                  </a:lnTo>
                  <a:lnTo>
                    <a:pt x="69" y="0"/>
                  </a:lnTo>
                  <a:lnTo>
                    <a:pt x="86" y="0"/>
                  </a:lnTo>
                  <a:lnTo>
                    <a:pt x="103" y="0"/>
                  </a:lnTo>
                  <a:lnTo>
                    <a:pt x="109" y="0"/>
                  </a:lnTo>
                  <a:lnTo>
                    <a:pt x="109" y="5"/>
                  </a:lnTo>
                  <a:lnTo>
                    <a:pt x="80" y="57"/>
                  </a:lnTo>
                  <a:lnTo>
                    <a:pt x="46" y="120"/>
                  </a:lnTo>
                  <a:lnTo>
                    <a:pt x="17" y="177"/>
                  </a:lnTo>
                  <a:lnTo>
                    <a:pt x="11" y="177"/>
                  </a:lnTo>
                  <a:lnTo>
                    <a:pt x="6" y="171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59">
              <a:extLst>
                <a:ext uri="{FF2B5EF4-FFF2-40B4-BE49-F238E27FC236}">
                  <a16:creationId xmlns:a16="http://schemas.microsoft.com/office/drawing/2014/main" id="{8C76F959-8C54-1C01-2016-F83D8673D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2849"/>
              <a:ext cx="86" cy="189"/>
            </a:xfrm>
            <a:custGeom>
              <a:avLst/>
              <a:gdLst>
                <a:gd name="T0" fmla="*/ 29 w 86"/>
                <a:gd name="T1" fmla="*/ 29 h 189"/>
                <a:gd name="T2" fmla="*/ 17 w 86"/>
                <a:gd name="T3" fmla="*/ 29 h 189"/>
                <a:gd name="T4" fmla="*/ 17 w 86"/>
                <a:gd name="T5" fmla="*/ 40 h 189"/>
                <a:gd name="T6" fmla="*/ 12 w 86"/>
                <a:gd name="T7" fmla="*/ 46 h 189"/>
                <a:gd name="T8" fmla="*/ 12 w 86"/>
                <a:gd name="T9" fmla="*/ 52 h 189"/>
                <a:gd name="T10" fmla="*/ 17 w 86"/>
                <a:gd name="T11" fmla="*/ 57 h 189"/>
                <a:gd name="T12" fmla="*/ 23 w 86"/>
                <a:gd name="T13" fmla="*/ 63 h 189"/>
                <a:gd name="T14" fmla="*/ 35 w 86"/>
                <a:gd name="T15" fmla="*/ 69 h 189"/>
                <a:gd name="T16" fmla="*/ 52 w 86"/>
                <a:gd name="T17" fmla="*/ 74 h 189"/>
                <a:gd name="T18" fmla="*/ 63 w 86"/>
                <a:gd name="T19" fmla="*/ 86 h 189"/>
                <a:gd name="T20" fmla="*/ 75 w 86"/>
                <a:gd name="T21" fmla="*/ 97 h 189"/>
                <a:gd name="T22" fmla="*/ 80 w 86"/>
                <a:gd name="T23" fmla="*/ 109 h 189"/>
                <a:gd name="T24" fmla="*/ 86 w 86"/>
                <a:gd name="T25" fmla="*/ 126 h 189"/>
                <a:gd name="T26" fmla="*/ 80 w 86"/>
                <a:gd name="T27" fmla="*/ 143 h 189"/>
                <a:gd name="T28" fmla="*/ 75 w 86"/>
                <a:gd name="T29" fmla="*/ 154 h 189"/>
                <a:gd name="T30" fmla="*/ 57 w 86"/>
                <a:gd name="T31" fmla="*/ 172 h 189"/>
                <a:gd name="T32" fmla="*/ 35 w 86"/>
                <a:gd name="T33" fmla="*/ 183 h 189"/>
                <a:gd name="T34" fmla="*/ 6 w 86"/>
                <a:gd name="T35" fmla="*/ 189 h 189"/>
                <a:gd name="T36" fmla="*/ 6 w 86"/>
                <a:gd name="T37" fmla="*/ 183 h 189"/>
                <a:gd name="T38" fmla="*/ 6 w 86"/>
                <a:gd name="T39" fmla="*/ 183 h 189"/>
                <a:gd name="T40" fmla="*/ 23 w 86"/>
                <a:gd name="T41" fmla="*/ 177 h 189"/>
                <a:gd name="T42" fmla="*/ 35 w 86"/>
                <a:gd name="T43" fmla="*/ 172 h 189"/>
                <a:gd name="T44" fmla="*/ 52 w 86"/>
                <a:gd name="T45" fmla="*/ 160 h 189"/>
                <a:gd name="T46" fmla="*/ 57 w 86"/>
                <a:gd name="T47" fmla="*/ 149 h 189"/>
                <a:gd name="T48" fmla="*/ 63 w 86"/>
                <a:gd name="T49" fmla="*/ 132 h 189"/>
                <a:gd name="T50" fmla="*/ 63 w 86"/>
                <a:gd name="T51" fmla="*/ 120 h 189"/>
                <a:gd name="T52" fmla="*/ 57 w 86"/>
                <a:gd name="T53" fmla="*/ 109 h 189"/>
                <a:gd name="T54" fmla="*/ 46 w 86"/>
                <a:gd name="T55" fmla="*/ 103 h 189"/>
                <a:gd name="T56" fmla="*/ 35 w 86"/>
                <a:gd name="T57" fmla="*/ 92 h 189"/>
                <a:gd name="T58" fmla="*/ 17 w 86"/>
                <a:gd name="T59" fmla="*/ 86 h 189"/>
                <a:gd name="T60" fmla="*/ 12 w 86"/>
                <a:gd name="T61" fmla="*/ 80 h 189"/>
                <a:gd name="T62" fmla="*/ 6 w 86"/>
                <a:gd name="T63" fmla="*/ 74 h 189"/>
                <a:gd name="T64" fmla="*/ 0 w 86"/>
                <a:gd name="T65" fmla="*/ 63 h 189"/>
                <a:gd name="T66" fmla="*/ 0 w 86"/>
                <a:gd name="T67" fmla="*/ 52 h 189"/>
                <a:gd name="T68" fmla="*/ 6 w 86"/>
                <a:gd name="T69" fmla="*/ 46 h 189"/>
                <a:gd name="T70" fmla="*/ 6 w 86"/>
                <a:gd name="T71" fmla="*/ 34 h 189"/>
                <a:gd name="T72" fmla="*/ 17 w 86"/>
                <a:gd name="T73" fmla="*/ 17 h 189"/>
                <a:gd name="T74" fmla="*/ 23 w 86"/>
                <a:gd name="T75" fmla="*/ 12 h 189"/>
                <a:gd name="T76" fmla="*/ 35 w 86"/>
                <a:gd name="T77" fmla="*/ 6 h 189"/>
                <a:gd name="T78" fmla="*/ 46 w 86"/>
                <a:gd name="T79" fmla="*/ 12 h 189"/>
                <a:gd name="T80" fmla="*/ 57 w 86"/>
                <a:gd name="T81" fmla="*/ 12 h 189"/>
                <a:gd name="T82" fmla="*/ 69 w 86"/>
                <a:gd name="T83" fmla="*/ 17 h 189"/>
                <a:gd name="T84" fmla="*/ 75 w 86"/>
                <a:gd name="T85" fmla="*/ 12 h 189"/>
                <a:gd name="T86" fmla="*/ 80 w 86"/>
                <a:gd name="T87" fmla="*/ 6 h 189"/>
                <a:gd name="T88" fmla="*/ 80 w 86"/>
                <a:gd name="T89" fmla="*/ 0 h 189"/>
                <a:gd name="T90" fmla="*/ 86 w 86"/>
                <a:gd name="T91" fmla="*/ 0 h 189"/>
                <a:gd name="T92" fmla="*/ 86 w 86"/>
                <a:gd name="T93" fmla="*/ 0 h 189"/>
                <a:gd name="T94" fmla="*/ 86 w 86"/>
                <a:gd name="T95" fmla="*/ 17 h 189"/>
                <a:gd name="T96" fmla="*/ 80 w 86"/>
                <a:gd name="T97" fmla="*/ 29 h 189"/>
                <a:gd name="T98" fmla="*/ 75 w 86"/>
                <a:gd name="T99" fmla="*/ 34 h 189"/>
                <a:gd name="T100" fmla="*/ 63 w 86"/>
                <a:gd name="T101" fmla="*/ 34 h 189"/>
                <a:gd name="T102" fmla="*/ 52 w 86"/>
                <a:gd name="T103" fmla="*/ 34 h 189"/>
                <a:gd name="T104" fmla="*/ 40 w 86"/>
                <a:gd name="T105" fmla="*/ 29 h 189"/>
                <a:gd name="T106" fmla="*/ 29 w 86"/>
                <a:gd name="T107" fmla="*/ 29 h 1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6"/>
                <a:gd name="T163" fmla="*/ 0 h 189"/>
                <a:gd name="T164" fmla="*/ 86 w 86"/>
                <a:gd name="T165" fmla="*/ 189 h 18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6" h="189">
                  <a:moveTo>
                    <a:pt x="29" y="29"/>
                  </a:moveTo>
                  <a:lnTo>
                    <a:pt x="17" y="29"/>
                  </a:lnTo>
                  <a:lnTo>
                    <a:pt x="17" y="40"/>
                  </a:lnTo>
                  <a:lnTo>
                    <a:pt x="12" y="46"/>
                  </a:lnTo>
                  <a:lnTo>
                    <a:pt x="12" y="52"/>
                  </a:lnTo>
                  <a:lnTo>
                    <a:pt x="17" y="57"/>
                  </a:lnTo>
                  <a:lnTo>
                    <a:pt x="23" y="63"/>
                  </a:lnTo>
                  <a:lnTo>
                    <a:pt x="35" y="69"/>
                  </a:lnTo>
                  <a:lnTo>
                    <a:pt x="52" y="74"/>
                  </a:lnTo>
                  <a:lnTo>
                    <a:pt x="63" y="86"/>
                  </a:lnTo>
                  <a:lnTo>
                    <a:pt x="75" y="97"/>
                  </a:lnTo>
                  <a:lnTo>
                    <a:pt x="80" y="109"/>
                  </a:lnTo>
                  <a:lnTo>
                    <a:pt x="86" y="126"/>
                  </a:lnTo>
                  <a:lnTo>
                    <a:pt x="80" y="143"/>
                  </a:lnTo>
                  <a:lnTo>
                    <a:pt x="75" y="154"/>
                  </a:lnTo>
                  <a:lnTo>
                    <a:pt x="57" y="172"/>
                  </a:lnTo>
                  <a:lnTo>
                    <a:pt x="35" y="183"/>
                  </a:lnTo>
                  <a:lnTo>
                    <a:pt x="6" y="189"/>
                  </a:lnTo>
                  <a:lnTo>
                    <a:pt x="6" y="183"/>
                  </a:lnTo>
                  <a:lnTo>
                    <a:pt x="23" y="177"/>
                  </a:lnTo>
                  <a:lnTo>
                    <a:pt x="35" y="172"/>
                  </a:lnTo>
                  <a:lnTo>
                    <a:pt x="52" y="160"/>
                  </a:lnTo>
                  <a:lnTo>
                    <a:pt x="57" y="149"/>
                  </a:lnTo>
                  <a:lnTo>
                    <a:pt x="63" y="132"/>
                  </a:lnTo>
                  <a:lnTo>
                    <a:pt x="63" y="120"/>
                  </a:lnTo>
                  <a:lnTo>
                    <a:pt x="57" y="109"/>
                  </a:lnTo>
                  <a:lnTo>
                    <a:pt x="46" y="103"/>
                  </a:lnTo>
                  <a:lnTo>
                    <a:pt x="35" y="92"/>
                  </a:lnTo>
                  <a:lnTo>
                    <a:pt x="17" y="86"/>
                  </a:lnTo>
                  <a:lnTo>
                    <a:pt x="12" y="80"/>
                  </a:lnTo>
                  <a:lnTo>
                    <a:pt x="6" y="74"/>
                  </a:lnTo>
                  <a:lnTo>
                    <a:pt x="0" y="63"/>
                  </a:lnTo>
                  <a:lnTo>
                    <a:pt x="0" y="52"/>
                  </a:lnTo>
                  <a:lnTo>
                    <a:pt x="6" y="46"/>
                  </a:lnTo>
                  <a:lnTo>
                    <a:pt x="6" y="34"/>
                  </a:lnTo>
                  <a:lnTo>
                    <a:pt x="17" y="17"/>
                  </a:lnTo>
                  <a:lnTo>
                    <a:pt x="23" y="12"/>
                  </a:lnTo>
                  <a:lnTo>
                    <a:pt x="35" y="6"/>
                  </a:lnTo>
                  <a:lnTo>
                    <a:pt x="46" y="12"/>
                  </a:lnTo>
                  <a:lnTo>
                    <a:pt x="57" y="12"/>
                  </a:lnTo>
                  <a:lnTo>
                    <a:pt x="69" y="17"/>
                  </a:lnTo>
                  <a:lnTo>
                    <a:pt x="75" y="12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86" y="17"/>
                  </a:lnTo>
                  <a:lnTo>
                    <a:pt x="80" y="29"/>
                  </a:lnTo>
                  <a:lnTo>
                    <a:pt x="75" y="34"/>
                  </a:lnTo>
                  <a:lnTo>
                    <a:pt x="63" y="34"/>
                  </a:lnTo>
                  <a:lnTo>
                    <a:pt x="52" y="34"/>
                  </a:lnTo>
                  <a:lnTo>
                    <a:pt x="40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60">
              <a:extLst>
                <a:ext uri="{FF2B5EF4-FFF2-40B4-BE49-F238E27FC236}">
                  <a16:creationId xmlns:a16="http://schemas.microsoft.com/office/drawing/2014/main" id="{B0F79C22-5F1B-5FB0-3318-8CBBC776C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" y="2826"/>
              <a:ext cx="92" cy="92"/>
            </a:xfrm>
            <a:custGeom>
              <a:avLst/>
              <a:gdLst>
                <a:gd name="T0" fmla="*/ 92 w 92"/>
                <a:gd name="T1" fmla="*/ 23 h 92"/>
                <a:gd name="T2" fmla="*/ 75 w 92"/>
                <a:gd name="T3" fmla="*/ 92 h 92"/>
                <a:gd name="T4" fmla="*/ 0 w 92"/>
                <a:gd name="T5" fmla="*/ 75 h 92"/>
                <a:gd name="T6" fmla="*/ 23 w 92"/>
                <a:gd name="T7" fmla="*/ 0 h 92"/>
                <a:gd name="T8" fmla="*/ 92 w 92"/>
                <a:gd name="T9" fmla="*/ 23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92"/>
                <a:gd name="T17" fmla="*/ 92 w 92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92">
                  <a:moveTo>
                    <a:pt x="92" y="23"/>
                  </a:moveTo>
                  <a:lnTo>
                    <a:pt x="75" y="92"/>
                  </a:lnTo>
                  <a:lnTo>
                    <a:pt x="0" y="75"/>
                  </a:lnTo>
                  <a:lnTo>
                    <a:pt x="23" y="0"/>
                  </a:lnTo>
                  <a:lnTo>
                    <a:pt x="92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61">
              <a:extLst>
                <a:ext uri="{FF2B5EF4-FFF2-40B4-BE49-F238E27FC236}">
                  <a16:creationId xmlns:a16="http://schemas.microsoft.com/office/drawing/2014/main" id="{7C81F153-1434-7514-439D-A9F5D21337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" y="2478"/>
              <a:ext cx="240" cy="217"/>
            </a:xfrm>
            <a:custGeom>
              <a:avLst/>
              <a:gdLst>
                <a:gd name="T0" fmla="*/ 223 w 240"/>
                <a:gd name="T1" fmla="*/ 120 h 217"/>
                <a:gd name="T2" fmla="*/ 240 w 240"/>
                <a:gd name="T3" fmla="*/ 148 h 217"/>
                <a:gd name="T4" fmla="*/ 234 w 240"/>
                <a:gd name="T5" fmla="*/ 154 h 217"/>
                <a:gd name="T6" fmla="*/ 223 w 240"/>
                <a:gd name="T7" fmla="*/ 143 h 217"/>
                <a:gd name="T8" fmla="*/ 211 w 240"/>
                <a:gd name="T9" fmla="*/ 131 h 217"/>
                <a:gd name="T10" fmla="*/ 188 w 240"/>
                <a:gd name="T11" fmla="*/ 131 h 217"/>
                <a:gd name="T12" fmla="*/ 80 w 240"/>
                <a:gd name="T13" fmla="*/ 165 h 217"/>
                <a:gd name="T14" fmla="*/ 45 w 240"/>
                <a:gd name="T15" fmla="*/ 183 h 217"/>
                <a:gd name="T16" fmla="*/ 40 w 240"/>
                <a:gd name="T17" fmla="*/ 200 h 217"/>
                <a:gd name="T18" fmla="*/ 40 w 240"/>
                <a:gd name="T19" fmla="*/ 217 h 217"/>
                <a:gd name="T20" fmla="*/ 34 w 240"/>
                <a:gd name="T21" fmla="*/ 217 h 217"/>
                <a:gd name="T22" fmla="*/ 23 w 240"/>
                <a:gd name="T23" fmla="*/ 171 h 217"/>
                <a:gd name="T24" fmla="*/ 17 w 240"/>
                <a:gd name="T25" fmla="*/ 154 h 217"/>
                <a:gd name="T26" fmla="*/ 5 w 240"/>
                <a:gd name="T27" fmla="*/ 131 h 217"/>
                <a:gd name="T28" fmla="*/ 0 w 240"/>
                <a:gd name="T29" fmla="*/ 97 h 217"/>
                <a:gd name="T30" fmla="*/ 11 w 240"/>
                <a:gd name="T31" fmla="*/ 68 h 217"/>
                <a:gd name="T32" fmla="*/ 34 w 240"/>
                <a:gd name="T33" fmla="*/ 51 h 217"/>
                <a:gd name="T34" fmla="*/ 63 w 240"/>
                <a:gd name="T35" fmla="*/ 51 h 217"/>
                <a:gd name="T36" fmla="*/ 91 w 240"/>
                <a:gd name="T37" fmla="*/ 74 h 217"/>
                <a:gd name="T38" fmla="*/ 85 w 240"/>
                <a:gd name="T39" fmla="*/ 34 h 217"/>
                <a:gd name="T40" fmla="*/ 103 w 240"/>
                <a:gd name="T41" fmla="*/ 11 h 217"/>
                <a:gd name="T42" fmla="*/ 143 w 240"/>
                <a:gd name="T43" fmla="*/ 0 h 217"/>
                <a:gd name="T44" fmla="*/ 183 w 240"/>
                <a:gd name="T45" fmla="*/ 17 h 217"/>
                <a:gd name="T46" fmla="*/ 205 w 240"/>
                <a:gd name="T47" fmla="*/ 63 h 217"/>
                <a:gd name="T48" fmla="*/ 217 w 240"/>
                <a:gd name="T49" fmla="*/ 91 h 217"/>
                <a:gd name="T50" fmla="*/ 103 w 240"/>
                <a:gd name="T51" fmla="*/ 114 h 217"/>
                <a:gd name="T52" fmla="*/ 85 w 240"/>
                <a:gd name="T53" fmla="*/ 85 h 217"/>
                <a:gd name="T54" fmla="*/ 63 w 240"/>
                <a:gd name="T55" fmla="*/ 80 h 217"/>
                <a:gd name="T56" fmla="*/ 34 w 240"/>
                <a:gd name="T57" fmla="*/ 85 h 217"/>
                <a:gd name="T58" fmla="*/ 17 w 240"/>
                <a:gd name="T59" fmla="*/ 108 h 217"/>
                <a:gd name="T60" fmla="*/ 23 w 240"/>
                <a:gd name="T61" fmla="*/ 137 h 217"/>
                <a:gd name="T62" fmla="*/ 28 w 240"/>
                <a:gd name="T63" fmla="*/ 143 h 217"/>
                <a:gd name="T64" fmla="*/ 40 w 240"/>
                <a:gd name="T65" fmla="*/ 143 h 217"/>
                <a:gd name="T66" fmla="*/ 68 w 240"/>
                <a:gd name="T67" fmla="*/ 131 h 217"/>
                <a:gd name="T68" fmla="*/ 183 w 240"/>
                <a:gd name="T69" fmla="*/ 97 h 217"/>
                <a:gd name="T70" fmla="*/ 200 w 240"/>
                <a:gd name="T71" fmla="*/ 85 h 217"/>
                <a:gd name="T72" fmla="*/ 194 w 240"/>
                <a:gd name="T73" fmla="*/ 68 h 217"/>
                <a:gd name="T74" fmla="*/ 177 w 240"/>
                <a:gd name="T75" fmla="*/ 40 h 217"/>
                <a:gd name="T76" fmla="*/ 154 w 240"/>
                <a:gd name="T77" fmla="*/ 28 h 217"/>
                <a:gd name="T78" fmla="*/ 125 w 240"/>
                <a:gd name="T79" fmla="*/ 40 h 217"/>
                <a:gd name="T80" fmla="*/ 108 w 240"/>
                <a:gd name="T81" fmla="*/ 63 h 217"/>
                <a:gd name="T82" fmla="*/ 103 w 240"/>
                <a:gd name="T83" fmla="*/ 91 h 217"/>
                <a:gd name="T84" fmla="*/ 108 w 240"/>
                <a:gd name="T85" fmla="*/ 114 h 217"/>
                <a:gd name="T86" fmla="*/ 103 w 240"/>
                <a:gd name="T87" fmla="*/ 114 h 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0"/>
                <a:gd name="T133" fmla="*/ 0 h 217"/>
                <a:gd name="T134" fmla="*/ 240 w 240"/>
                <a:gd name="T135" fmla="*/ 217 h 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0" h="217">
                  <a:moveTo>
                    <a:pt x="217" y="103"/>
                  </a:moveTo>
                  <a:lnTo>
                    <a:pt x="223" y="120"/>
                  </a:lnTo>
                  <a:lnTo>
                    <a:pt x="234" y="137"/>
                  </a:lnTo>
                  <a:lnTo>
                    <a:pt x="240" y="148"/>
                  </a:lnTo>
                  <a:lnTo>
                    <a:pt x="234" y="154"/>
                  </a:lnTo>
                  <a:lnTo>
                    <a:pt x="228" y="154"/>
                  </a:lnTo>
                  <a:lnTo>
                    <a:pt x="223" y="143"/>
                  </a:lnTo>
                  <a:lnTo>
                    <a:pt x="217" y="137"/>
                  </a:lnTo>
                  <a:lnTo>
                    <a:pt x="211" y="131"/>
                  </a:lnTo>
                  <a:lnTo>
                    <a:pt x="200" y="131"/>
                  </a:lnTo>
                  <a:lnTo>
                    <a:pt x="188" y="131"/>
                  </a:lnTo>
                  <a:lnTo>
                    <a:pt x="171" y="137"/>
                  </a:lnTo>
                  <a:lnTo>
                    <a:pt x="80" y="165"/>
                  </a:lnTo>
                  <a:lnTo>
                    <a:pt x="57" y="177"/>
                  </a:lnTo>
                  <a:lnTo>
                    <a:pt x="45" y="183"/>
                  </a:lnTo>
                  <a:lnTo>
                    <a:pt x="40" y="188"/>
                  </a:lnTo>
                  <a:lnTo>
                    <a:pt x="40" y="200"/>
                  </a:lnTo>
                  <a:lnTo>
                    <a:pt x="40" y="217"/>
                  </a:lnTo>
                  <a:lnTo>
                    <a:pt x="34" y="217"/>
                  </a:lnTo>
                  <a:lnTo>
                    <a:pt x="28" y="194"/>
                  </a:lnTo>
                  <a:lnTo>
                    <a:pt x="23" y="171"/>
                  </a:lnTo>
                  <a:lnTo>
                    <a:pt x="17" y="160"/>
                  </a:lnTo>
                  <a:lnTo>
                    <a:pt x="17" y="154"/>
                  </a:lnTo>
                  <a:lnTo>
                    <a:pt x="11" y="143"/>
                  </a:lnTo>
                  <a:lnTo>
                    <a:pt x="5" y="131"/>
                  </a:lnTo>
                  <a:lnTo>
                    <a:pt x="5" y="114"/>
                  </a:lnTo>
                  <a:lnTo>
                    <a:pt x="0" y="97"/>
                  </a:lnTo>
                  <a:lnTo>
                    <a:pt x="5" y="80"/>
                  </a:lnTo>
                  <a:lnTo>
                    <a:pt x="11" y="68"/>
                  </a:lnTo>
                  <a:lnTo>
                    <a:pt x="17" y="57"/>
                  </a:lnTo>
                  <a:lnTo>
                    <a:pt x="34" y="51"/>
                  </a:lnTo>
                  <a:lnTo>
                    <a:pt x="45" y="45"/>
                  </a:lnTo>
                  <a:lnTo>
                    <a:pt x="63" y="51"/>
                  </a:lnTo>
                  <a:lnTo>
                    <a:pt x="74" y="63"/>
                  </a:lnTo>
                  <a:lnTo>
                    <a:pt x="91" y="74"/>
                  </a:lnTo>
                  <a:lnTo>
                    <a:pt x="85" y="57"/>
                  </a:lnTo>
                  <a:lnTo>
                    <a:pt x="85" y="34"/>
                  </a:lnTo>
                  <a:lnTo>
                    <a:pt x="97" y="23"/>
                  </a:lnTo>
                  <a:lnTo>
                    <a:pt x="103" y="11"/>
                  </a:lnTo>
                  <a:lnTo>
                    <a:pt x="120" y="0"/>
                  </a:lnTo>
                  <a:lnTo>
                    <a:pt x="143" y="0"/>
                  </a:lnTo>
                  <a:lnTo>
                    <a:pt x="160" y="5"/>
                  </a:lnTo>
                  <a:lnTo>
                    <a:pt x="183" y="17"/>
                  </a:lnTo>
                  <a:lnTo>
                    <a:pt x="194" y="34"/>
                  </a:lnTo>
                  <a:lnTo>
                    <a:pt x="205" y="63"/>
                  </a:lnTo>
                  <a:lnTo>
                    <a:pt x="211" y="74"/>
                  </a:lnTo>
                  <a:lnTo>
                    <a:pt x="217" y="91"/>
                  </a:lnTo>
                  <a:lnTo>
                    <a:pt x="217" y="103"/>
                  </a:lnTo>
                  <a:close/>
                  <a:moveTo>
                    <a:pt x="103" y="114"/>
                  </a:moveTo>
                  <a:lnTo>
                    <a:pt x="91" y="97"/>
                  </a:lnTo>
                  <a:lnTo>
                    <a:pt x="85" y="85"/>
                  </a:lnTo>
                  <a:lnTo>
                    <a:pt x="74" y="80"/>
                  </a:lnTo>
                  <a:lnTo>
                    <a:pt x="63" y="80"/>
                  </a:lnTo>
                  <a:lnTo>
                    <a:pt x="51" y="80"/>
                  </a:lnTo>
                  <a:lnTo>
                    <a:pt x="34" y="85"/>
                  </a:lnTo>
                  <a:lnTo>
                    <a:pt x="23" y="97"/>
                  </a:lnTo>
                  <a:lnTo>
                    <a:pt x="17" y="108"/>
                  </a:lnTo>
                  <a:lnTo>
                    <a:pt x="17" y="120"/>
                  </a:lnTo>
                  <a:lnTo>
                    <a:pt x="23" y="137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3"/>
                  </a:lnTo>
                  <a:lnTo>
                    <a:pt x="40" y="143"/>
                  </a:lnTo>
                  <a:lnTo>
                    <a:pt x="51" y="137"/>
                  </a:lnTo>
                  <a:lnTo>
                    <a:pt x="68" y="131"/>
                  </a:lnTo>
                  <a:lnTo>
                    <a:pt x="165" y="103"/>
                  </a:lnTo>
                  <a:lnTo>
                    <a:pt x="183" y="97"/>
                  </a:lnTo>
                  <a:lnTo>
                    <a:pt x="188" y="91"/>
                  </a:lnTo>
                  <a:lnTo>
                    <a:pt x="200" y="85"/>
                  </a:lnTo>
                  <a:lnTo>
                    <a:pt x="200" y="80"/>
                  </a:lnTo>
                  <a:lnTo>
                    <a:pt x="194" y="68"/>
                  </a:lnTo>
                  <a:lnTo>
                    <a:pt x="188" y="51"/>
                  </a:lnTo>
                  <a:lnTo>
                    <a:pt x="177" y="40"/>
                  </a:lnTo>
                  <a:lnTo>
                    <a:pt x="165" y="28"/>
                  </a:lnTo>
                  <a:lnTo>
                    <a:pt x="154" y="28"/>
                  </a:lnTo>
                  <a:lnTo>
                    <a:pt x="137" y="34"/>
                  </a:lnTo>
                  <a:lnTo>
                    <a:pt x="125" y="40"/>
                  </a:lnTo>
                  <a:lnTo>
                    <a:pt x="114" y="45"/>
                  </a:lnTo>
                  <a:lnTo>
                    <a:pt x="108" y="63"/>
                  </a:lnTo>
                  <a:lnTo>
                    <a:pt x="103" y="74"/>
                  </a:lnTo>
                  <a:lnTo>
                    <a:pt x="103" y="91"/>
                  </a:lnTo>
                  <a:lnTo>
                    <a:pt x="108" y="114"/>
                  </a:lnTo>
                  <a:lnTo>
                    <a:pt x="103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62">
              <a:extLst>
                <a:ext uri="{FF2B5EF4-FFF2-40B4-BE49-F238E27FC236}">
                  <a16:creationId xmlns:a16="http://schemas.microsoft.com/office/drawing/2014/main" id="{50B3BECA-1D9B-0EC5-3B02-0FEE17402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" y="2186"/>
              <a:ext cx="223" cy="263"/>
            </a:xfrm>
            <a:custGeom>
              <a:avLst/>
              <a:gdLst>
                <a:gd name="T0" fmla="*/ 120 w 223"/>
                <a:gd name="T1" fmla="*/ 172 h 263"/>
                <a:gd name="T2" fmla="*/ 155 w 223"/>
                <a:gd name="T3" fmla="*/ 172 h 263"/>
                <a:gd name="T4" fmla="*/ 189 w 223"/>
                <a:gd name="T5" fmla="*/ 166 h 263"/>
                <a:gd name="T6" fmla="*/ 200 w 223"/>
                <a:gd name="T7" fmla="*/ 149 h 263"/>
                <a:gd name="T8" fmla="*/ 206 w 223"/>
                <a:gd name="T9" fmla="*/ 132 h 263"/>
                <a:gd name="T10" fmla="*/ 212 w 223"/>
                <a:gd name="T11" fmla="*/ 132 h 263"/>
                <a:gd name="T12" fmla="*/ 212 w 223"/>
                <a:gd name="T13" fmla="*/ 160 h 263"/>
                <a:gd name="T14" fmla="*/ 217 w 223"/>
                <a:gd name="T15" fmla="*/ 200 h 263"/>
                <a:gd name="T16" fmla="*/ 223 w 223"/>
                <a:gd name="T17" fmla="*/ 229 h 263"/>
                <a:gd name="T18" fmla="*/ 217 w 223"/>
                <a:gd name="T19" fmla="*/ 235 h 263"/>
                <a:gd name="T20" fmla="*/ 212 w 223"/>
                <a:gd name="T21" fmla="*/ 217 h 263"/>
                <a:gd name="T22" fmla="*/ 195 w 223"/>
                <a:gd name="T23" fmla="*/ 206 h 263"/>
                <a:gd name="T24" fmla="*/ 160 w 223"/>
                <a:gd name="T25" fmla="*/ 206 h 263"/>
                <a:gd name="T26" fmla="*/ 46 w 223"/>
                <a:gd name="T27" fmla="*/ 223 h 263"/>
                <a:gd name="T28" fmla="*/ 29 w 223"/>
                <a:gd name="T29" fmla="*/ 235 h 263"/>
                <a:gd name="T30" fmla="*/ 23 w 223"/>
                <a:gd name="T31" fmla="*/ 252 h 263"/>
                <a:gd name="T32" fmla="*/ 29 w 223"/>
                <a:gd name="T33" fmla="*/ 263 h 263"/>
                <a:gd name="T34" fmla="*/ 23 w 223"/>
                <a:gd name="T35" fmla="*/ 263 h 263"/>
                <a:gd name="T36" fmla="*/ 12 w 223"/>
                <a:gd name="T37" fmla="*/ 252 h 263"/>
                <a:gd name="T38" fmla="*/ 6 w 223"/>
                <a:gd name="T39" fmla="*/ 206 h 263"/>
                <a:gd name="T40" fmla="*/ 0 w 223"/>
                <a:gd name="T41" fmla="*/ 126 h 263"/>
                <a:gd name="T42" fmla="*/ 40 w 223"/>
                <a:gd name="T43" fmla="*/ 80 h 263"/>
                <a:gd name="T44" fmla="*/ 69 w 223"/>
                <a:gd name="T45" fmla="*/ 86 h 263"/>
                <a:gd name="T46" fmla="*/ 97 w 223"/>
                <a:gd name="T47" fmla="*/ 115 h 263"/>
                <a:gd name="T48" fmla="*/ 160 w 223"/>
                <a:gd name="T49" fmla="*/ 63 h 263"/>
                <a:gd name="T50" fmla="*/ 189 w 223"/>
                <a:gd name="T51" fmla="*/ 6 h 263"/>
                <a:gd name="T52" fmla="*/ 195 w 223"/>
                <a:gd name="T53" fmla="*/ 0 h 263"/>
                <a:gd name="T54" fmla="*/ 195 w 223"/>
                <a:gd name="T55" fmla="*/ 52 h 263"/>
                <a:gd name="T56" fmla="*/ 149 w 223"/>
                <a:gd name="T57" fmla="*/ 120 h 263"/>
                <a:gd name="T58" fmla="*/ 115 w 223"/>
                <a:gd name="T59" fmla="*/ 155 h 263"/>
                <a:gd name="T60" fmla="*/ 17 w 223"/>
                <a:gd name="T61" fmla="*/ 189 h 263"/>
                <a:gd name="T62" fmla="*/ 35 w 223"/>
                <a:gd name="T63" fmla="*/ 189 h 263"/>
                <a:gd name="T64" fmla="*/ 109 w 223"/>
                <a:gd name="T65" fmla="*/ 177 h 263"/>
                <a:gd name="T66" fmla="*/ 109 w 223"/>
                <a:gd name="T67" fmla="*/ 166 h 263"/>
                <a:gd name="T68" fmla="*/ 92 w 223"/>
                <a:gd name="T69" fmla="*/ 132 h 263"/>
                <a:gd name="T70" fmla="*/ 69 w 223"/>
                <a:gd name="T71" fmla="*/ 115 h 263"/>
                <a:gd name="T72" fmla="*/ 35 w 223"/>
                <a:gd name="T73" fmla="*/ 120 h 263"/>
                <a:gd name="T74" fmla="*/ 12 w 223"/>
                <a:gd name="T75" fmla="*/ 143 h 263"/>
                <a:gd name="T76" fmla="*/ 12 w 223"/>
                <a:gd name="T77" fmla="*/ 183 h 263"/>
                <a:gd name="T78" fmla="*/ 17 w 223"/>
                <a:gd name="T79" fmla="*/ 189 h 2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3"/>
                <a:gd name="T121" fmla="*/ 0 h 263"/>
                <a:gd name="T122" fmla="*/ 223 w 223"/>
                <a:gd name="T123" fmla="*/ 263 h 2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3" h="263">
                  <a:moveTo>
                    <a:pt x="120" y="166"/>
                  </a:moveTo>
                  <a:lnTo>
                    <a:pt x="120" y="172"/>
                  </a:lnTo>
                  <a:lnTo>
                    <a:pt x="120" y="177"/>
                  </a:lnTo>
                  <a:lnTo>
                    <a:pt x="155" y="172"/>
                  </a:lnTo>
                  <a:lnTo>
                    <a:pt x="177" y="172"/>
                  </a:lnTo>
                  <a:lnTo>
                    <a:pt x="189" y="166"/>
                  </a:lnTo>
                  <a:lnTo>
                    <a:pt x="200" y="160"/>
                  </a:lnTo>
                  <a:lnTo>
                    <a:pt x="200" y="149"/>
                  </a:lnTo>
                  <a:lnTo>
                    <a:pt x="200" y="132"/>
                  </a:lnTo>
                  <a:lnTo>
                    <a:pt x="206" y="132"/>
                  </a:lnTo>
                  <a:lnTo>
                    <a:pt x="212" y="132"/>
                  </a:lnTo>
                  <a:lnTo>
                    <a:pt x="212" y="143"/>
                  </a:lnTo>
                  <a:lnTo>
                    <a:pt x="212" y="160"/>
                  </a:lnTo>
                  <a:lnTo>
                    <a:pt x="217" y="177"/>
                  </a:lnTo>
                  <a:lnTo>
                    <a:pt x="217" y="200"/>
                  </a:lnTo>
                  <a:lnTo>
                    <a:pt x="223" y="217"/>
                  </a:lnTo>
                  <a:lnTo>
                    <a:pt x="223" y="229"/>
                  </a:lnTo>
                  <a:lnTo>
                    <a:pt x="223" y="235"/>
                  </a:lnTo>
                  <a:lnTo>
                    <a:pt x="217" y="235"/>
                  </a:lnTo>
                  <a:lnTo>
                    <a:pt x="212" y="217"/>
                  </a:lnTo>
                  <a:lnTo>
                    <a:pt x="206" y="212"/>
                  </a:lnTo>
                  <a:lnTo>
                    <a:pt x="195" y="206"/>
                  </a:lnTo>
                  <a:lnTo>
                    <a:pt x="183" y="206"/>
                  </a:lnTo>
                  <a:lnTo>
                    <a:pt x="160" y="206"/>
                  </a:lnTo>
                  <a:lnTo>
                    <a:pt x="63" y="223"/>
                  </a:lnTo>
                  <a:lnTo>
                    <a:pt x="46" y="223"/>
                  </a:lnTo>
                  <a:lnTo>
                    <a:pt x="35" y="229"/>
                  </a:lnTo>
                  <a:lnTo>
                    <a:pt x="29" y="235"/>
                  </a:lnTo>
                  <a:lnTo>
                    <a:pt x="23" y="240"/>
                  </a:lnTo>
                  <a:lnTo>
                    <a:pt x="23" y="252"/>
                  </a:lnTo>
                  <a:lnTo>
                    <a:pt x="23" y="257"/>
                  </a:lnTo>
                  <a:lnTo>
                    <a:pt x="29" y="263"/>
                  </a:lnTo>
                  <a:lnTo>
                    <a:pt x="23" y="263"/>
                  </a:lnTo>
                  <a:lnTo>
                    <a:pt x="17" y="263"/>
                  </a:lnTo>
                  <a:lnTo>
                    <a:pt x="12" y="252"/>
                  </a:lnTo>
                  <a:lnTo>
                    <a:pt x="6" y="229"/>
                  </a:lnTo>
                  <a:lnTo>
                    <a:pt x="6" y="206"/>
                  </a:lnTo>
                  <a:lnTo>
                    <a:pt x="0" y="177"/>
                  </a:lnTo>
                  <a:lnTo>
                    <a:pt x="0" y="126"/>
                  </a:lnTo>
                  <a:lnTo>
                    <a:pt x="12" y="97"/>
                  </a:lnTo>
                  <a:lnTo>
                    <a:pt x="40" y="80"/>
                  </a:lnTo>
                  <a:lnTo>
                    <a:pt x="57" y="80"/>
                  </a:lnTo>
                  <a:lnTo>
                    <a:pt x="69" y="86"/>
                  </a:lnTo>
                  <a:lnTo>
                    <a:pt x="86" y="97"/>
                  </a:lnTo>
                  <a:lnTo>
                    <a:pt x="97" y="115"/>
                  </a:lnTo>
                  <a:lnTo>
                    <a:pt x="132" y="92"/>
                  </a:lnTo>
                  <a:lnTo>
                    <a:pt x="160" y="63"/>
                  </a:lnTo>
                  <a:lnTo>
                    <a:pt x="183" y="35"/>
                  </a:lnTo>
                  <a:lnTo>
                    <a:pt x="189" y="6"/>
                  </a:lnTo>
                  <a:lnTo>
                    <a:pt x="189" y="0"/>
                  </a:lnTo>
                  <a:lnTo>
                    <a:pt x="195" y="0"/>
                  </a:lnTo>
                  <a:lnTo>
                    <a:pt x="195" y="52"/>
                  </a:lnTo>
                  <a:lnTo>
                    <a:pt x="177" y="92"/>
                  </a:lnTo>
                  <a:lnTo>
                    <a:pt x="149" y="120"/>
                  </a:lnTo>
                  <a:lnTo>
                    <a:pt x="115" y="143"/>
                  </a:lnTo>
                  <a:lnTo>
                    <a:pt x="115" y="155"/>
                  </a:lnTo>
                  <a:lnTo>
                    <a:pt x="120" y="166"/>
                  </a:lnTo>
                  <a:close/>
                  <a:moveTo>
                    <a:pt x="17" y="189"/>
                  </a:moveTo>
                  <a:lnTo>
                    <a:pt x="23" y="189"/>
                  </a:lnTo>
                  <a:lnTo>
                    <a:pt x="35" y="189"/>
                  </a:lnTo>
                  <a:lnTo>
                    <a:pt x="57" y="189"/>
                  </a:lnTo>
                  <a:lnTo>
                    <a:pt x="109" y="177"/>
                  </a:lnTo>
                  <a:lnTo>
                    <a:pt x="109" y="172"/>
                  </a:lnTo>
                  <a:lnTo>
                    <a:pt x="109" y="166"/>
                  </a:lnTo>
                  <a:lnTo>
                    <a:pt x="103" y="143"/>
                  </a:lnTo>
                  <a:lnTo>
                    <a:pt x="92" y="132"/>
                  </a:lnTo>
                  <a:lnTo>
                    <a:pt x="80" y="120"/>
                  </a:lnTo>
                  <a:lnTo>
                    <a:pt x="69" y="115"/>
                  </a:lnTo>
                  <a:lnTo>
                    <a:pt x="52" y="115"/>
                  </a:lnTo>
                  <a:lnTo>
                    <a:pt x="35" y="120"/>
                  </a:lnTo>
                  <a:lnTo>
                    <a:pt x="23" y="132"/>
                  </a:lnTo>
                  <a:lnTo>
                    <a:pt x="12" y="143"/>
                  </a:lnTo>
                  <a:lnTo>
                    <a:pt x="12" y="160"/>
                  </a:lnTo>
                  <a:lnTo>
                    <a:pt x="12" y="183"/>
                  </a:lnTo>
                  <a:lnTo>
                    <a:pt x="17" y="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63">
              <a:extLst>
                <a:ext uri="{FF2B5EF4-FFF2-40B4-BE49-F238E27FC236}">
                  <a16:creationId xmlns:a16="http://schemas.microsoft.com/office/drawing/2014/main" id="{2A21D5CE-67FE-ADC9-2CE9-280F22EF1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" y="2066"/>
              <a:ext cx="212" cy="109"/>
            </a:xfrm>
            <a:custGeom>
              <a:avLst/>
              <a:gdLst>
                <a:gd name="T0" fmla="*/ 212 w 212"/>
                <a:gd name="T1" fmla="*/ 52 h 109"/>
                <a:gd name="T2" fmla="*/ 212 w 212"/>
                <a:gd name="T3" fmla="*/ 69 h 109"/>
                <a:gd name="T4" fmla="*/ 212 w 212"/>
                <a:gd name="T5" fmla="*/ 86 h 109"/>
                <a:gd name="T6" fmla="*/ 212 w 212"/>
                <a:gd name="T7" fmla="*/ 103 h 109"/>
                <a:gd name="T8" fmla="*/ 212 w 212"/>
                <a:gd name="T9" fmla="*/ 109 h 109"/>
                <a:gd name="T10" fmla="*/ 206 w 212"/>
                <a:gd name="T11" fmla="*/ 103 h 109"/>
                <a:gd name="T12" fmla="*/ 206 w 212"/>
                <a:gd name="T13" fmla="*/ 103 h 109"/>
                <a:gd name="T14" fmla="*/ 200 w 212"/>
                <a:gd name="T15" fmla="*/ 92 h 109"/>
                <a:gd name="T16" fmla="*/ 194 w 212"/>
                <a:gd name="T17" fmla="*/ 80 h 109"/>
                <a:gd name="T18" fmla="*/ 189 w 212"/>
                <a:gd name="T19" fmla="*/ 75 h 109"/>
                <a:gd name="T20" fmla="*/ 177 w 212"/>
                <a:gd name="T21" fmla="*/ 75 h 109"/>
                <a:gd name="T22" fmla="*/ 154 w 212"/>
                <a:gd name="T23" fmla="*/ 75 h 109"/>
                <a:gd name="T24" fmla="*/ 57 w 212"/>
                <a:gd name="T25" fmla="*/ 75 h 109"/>
                <a:gd name="T26" fmla="*/ 34 w 212"/>
                <a:gd name="T27" fmla="*/ 75 h 109"/>
                <a:gd name="T28" fmla="*/ 23 w 212"/>
                <a:gd name="T29" fmla="*/ 75 h 109"/>
                <a:gd name="T30" fmla="*/ 12 w 212"/>
                <a:gd name="T31" fmla="*/ 80 h 109"/>
                <a:gd name="T32" fmla="*/ 6 w 212"/>
                <a:gd name="T33" fmla="*/ 92 h 109"/>
                <a:gd name="T34" fmla="*/ 6 w 212"/>
                <a:gd name="T35" fmla="*/ 103 h 109"/>
                <a:gd name="T36" fmla="*/ 6 w 212"/>
                <a:gd name="T37" fmla="*/ 109 h 109"/>
                <a:gd name="T38" fmla="*/ 0 w 212"/>
                <a:gd name="T39" fmla="*/ 109 h 109"/>
                <a:gd name="T40" fmla="*/ 0 w 212"/>
                <a:gd name="T41" fmla="*/ 103 h 109"/>
                <a:gd name="T42" fmla="*/ 0 w 212"/>
                <a:gd name="T43" fmla="*/ 92 h 109"/>
                <a:gd name="T44" fmla="*/ 0 w 212"/>
                <a:gd name="T45" fmla="*/ 69 h 109"/>
                <a:gd name="T46" fmla="*/ 0 w 212"/>
                <a:gd name="T47" fmla="*/ 52 h 109"/>
                <a:gd name="T48" fmla="*/ 0 w 212"/>
                <a:gd name="T49" fmla="*/ 35 h 109"/>
                <a:gd name="T50" fmla="*/ 0 w 212"/>
                <a:gd name="T51" fmla="*/ 17 h 109"/>
                <a:gd name="T52" fmla="*/ 0 w 212"/>
                <a:gd name="T53" fmla="*/ 6 h 109"/>
                <a:gd name="T54" fmla="*/ 0 w 212"/>
                <a:gd name="T55" fmla="*/ 6 h 109"/>
                <a:gd name="T56" fmla="*/ 6 w 212"/>
                <a:gd name="T57" fmla="*/ 6 h 109"/>
                <a:gd name="T58" fmla="*/ 6 w 212"/>
                <a:gd name="T59" fmla="*/ 6 h 109"/>
                <a:gd name="T60" fmla="*/ 6 w 212"/>
                <a:gd name="T61" fmla="*/ 17 h 109"/>
                <a:gd name="T62" fmla="*/ 12 w 212"/>
                <a:gd name="T63" fmla="*/ 29 h 109"/>
                <a:gd name="T64" fmla="*/ 23 w 212"/>
                <a:gd name="T65" fmla="*/ 35 h 109"/>
                <a:gd name="T66" fmla="*/ 34 w 212"/>
                <a:gd name="T67" fmla="*/ 35 h 109"/>
                <a:gd name="T68" fmla="*/ 57 w 212"/>
                <a:gd name="T69" fmla="*/ 35 h 109"/>
                <a:gd name="T70" fmla="*/ 154 w 212"/>
                <a:gd name="T71" fmla="*/ 35 h 109"/>
                <a:gd name="T72" fmla="*/ 172 w 212"/>
                <a:gd name="T73" fmla="*/ 35 h 109"/>
                <a:gd name="T74" fmla="*/ 189 w 212"/>
                <a:gd name="T75" fmla="*/ 35 h 109"/>
                <a:gd name="T76" fmla="*/ 194 w 212"/>
                <a:gd name="T77" fmla="*/ 29 h 109"/>
                <a:gd name="T78" fmla="*/ 200 w 212"/>
                <a:gd name="T79" fmla="*/ 17 h 109"/>
                <a:gd name="T80" fmla="*/ 206 w 212"/>
                <a:gd name="T81" fmla="*/ 6 h 109"/>
                <a:gd name="T82" fmla="*/ 206 w 212"/>
                <a:gd name="T83" fmla="*/ 0 h 109"/>
                <a:gd name="T84" fmla="*/ 212 w 212"/>
                <a:gd name="T85" fmla="*/ 0 h 109"/>
                <a:gd name="T86" fmla="*/ 212 w 212"/>
                <a:gd name="T87" fmla="*/ 6 h 109"/>
                <a:gd name="T88" fmla="*/ 212 w 212"/>
                <a:gd name="T89" fmla="*/ 17 h 109"/>
                <a:gd name="T90" fmla="*/ 212 w 212"/>
                <a:gd name="T91" fmla="*/ 35 h 109"/>
                <a:gd name="T92" fmla="*/ 212 w 212"/>
                <a:gd name="T93" fmla="*/ 52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2"/>
                <a:gd name="T142" fmla="*/ 0 h 109"/>
                <a:gd name="T143" fmla="*/ 212 w 212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2" h="109">
                  <a:moveTo>
                    <a:pt x="212" y="52"/>
                  </a:moveTo>
                  <a:lnTo>
                    <a:pt x="212" y="69"/>
                  </a:lnTo>
                  <a:lnTo>
                    <a:pt x="212" y="86"/>
                  </a:lnTo>
                  <a:lnTo>
                    <a:pt x="212" y="103"/>
                  </a:lnTo>
                  <a:lnTo>
                    <a:pt x="212" y="109"/>
                  </a:lnTo>
                  <a:lnTo>
                    <a:pt x="206" y="103"/>
                  </a:lnTo>
                  <a:lnTo>
                    <a:pt x="200" y="92"/>
                  </a:lnTo>
                  <a:lnTo>
                    <a:pt x="194" y="80"/>
                  </a:lnTo>
                  <a:lnTo>
                    <a:pt x="189" y="75"/>
                  </a:lnTo>
                  <a:lnTo>
                    <a:pt x="177" y="75"/>
                  </a:lnTo>
                  <a:lnTo>
                    <a:pt x="154" y="75"/>
                  </a:lnTo>
                  <a:lnTo>
                    <a:pt x="57" y="75"/>
                  </a:lnTo>
                  <a:lnTo>
                    <a:pt x="34" y="75"/>
                  </a:lnTo>
                  <a:lnTo>
                    <a:pt x="23" y="75"/>
                  </a:lnTo>
                  <a:lnTo>
                    <a:pt x="12" y="80"/>
                  </a:lnTo>
                  <a:lnTo>
                    <a:pt x="6" y="92"/>
                  </a:lnTo>
                  <a:lnTo>
                    <a:pt x="6" y="103"/>
                  </a:lnTo>
                  <a:lnTo>
                    <a:pt x="6" y="109"/>
                  </a:lnTo>
                  <a:lnTo>
                    <a:pt x="0" y="109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0" y="69"/>
                  </a:lnTo>
                  <a:lnTo>
                    <a:pt x="0" y="52"/>
                  </a:lnTo>
                  <a:lnTo>
                    <a:pt x="0" y="35"/>
                  </a:lnTo>
                  <a:lnTo>
                    <a:pt x="0" y="17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7"/>
                  </a:lnTo>
                  <a:lnTo>
                    <a:pt x="12" y="29"/>
                  </a:lnTo>
                  <a:lnTo>
                    <a:pt x="23" y="35"/>
                  </a:lnTo>
                  <a:lnTo>
                    <a:pt x="34" y="35"/>
                  </a:lnTo>
                  <a:lnTo>
                    <a:pt x="57" y="35"/>
                  </a:lnTo>
                  <a:lnTo>
                    <a:pt x="154" y="35"/>
                  </a:lnTo>
                  <a:lnTo>
                    <a:pt x="172" y="35"/>
                  </a:lnTo>
                  <a:lnTo>
                    <a:pt x="189" y="35"/>
                  </a:lnTo>
                  <a:lnTo>
                    <a:pt x="194" y="29"/>
                  </a:lnTo>
                  <a:lnTo>
                    <a:pt x="200" y="17"/>
                  </a:lnTo>
                  <a:lnTo>
                    <a:pt x="206" y="6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2" y="6"/>
                  </a:lnTo>
                  <a:lnTo>
                    <a:pt x="212" y="17"/>
                  </a:lnTo>
                  <a:lnTo>
                    <a:pt x="212" y="35"/>
                  </a:lnTo>
                  <a:lnTo>
                    <a:pt x="21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64">
              <a:extLst>
                <a:ext uri="{FF2B5EF4-FFF2-40B4-BE49-F238E27FC236}">
                  <a16:creationId xmlns:a16="http://schemas.microsoft.com/office/drawing/2014/main" id="{1D2C93A5-B7F2-386E-B312-BDFAC40CC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" y="1775"/>
              <a:ext cx="222" cy="234"/>
            </a:xfrm>
            <a:custGeom>
              <a:avLst/>
              <a:gdLst>
                <a:gd name="T0" fmla="*/ 217 w 222"/>
                <a:gd name="T1" fmla="*/ 68 h 234"/>
                <a:gd name="T2" fmla="*/ 222 w 222"/>
                <a:gd name="T3" fmla="*/ 126 h 234"/>
                <a:gd name="T4" fmla="*/ 177 w 222"/>
                <a:gd name="T5" fmla="*/ 211 h 234"/>
                <a:gd name="T6" fmla="*/ 97 w 222"/>
                <a:gd name="T7" fmla="*/ 234 h 234"/>
                <a:gd name="T8" fmla="*/ 22 w 222"/>
                <a:gd name="T9" fmla="*/ 188 h 234"/>
                <a:gd name="T10" fmla="*/ 0 w 222"/>
                <a:gd name="T11" fmla="*/ 91 h 234"/>
                <a:gd name="T12" fmla="*/ 11 w 222"/>
                <a:gd name="T13" fmla="*/ 57 h 234"/>
                <a:gd name="T14" fmla="*/ 22 w 222"/>
                <a:gd name="T15" fmla="*/ 28 h 234"/>
                <a:gd name="T16" fmla="*/ 34 w 222"/>
                <a:gd name="T17" fmla="*/ 23 h 234"/>
                <a:gd name="T18" fmla="*/ 62 w 222"/>
                <a:gd name="T19" fmla="*/ 23 h 234"/>
                <a:gd name="T20" fmla="*/ 80 w 222"/>
                <a:gd name="T21" fmla="*/ 28 h 234"/>
                <a:gd name="T22" fmla="*/ 80 w 222"/>
                <a:gd name="T23" fmla="*/ 34 h 234"/>
                <a:gd name="T24" fmla="*/ 51 w 222"/>
                <a:gd name="T25" fmla="*/ 40 h 234"/>
                <a:gd name="T26" fmla="*/ 28 w 222"/>
                <a:gd name="T27" fmla="*/ 63 h 234"/>
                <a:gd name="T28" fmla="*/ 11 w 222"/>
                <a:gd name="T29" fmla="*/ 103 h 234"/>
                <a:gd name="T30" fmla="*/ 45 w 222"/>
                <a:gd name="T31" fmla="*/ 177 h 234"/>
                <a:gd name="T32" fmla="*/ 137 w 222"/>
                <a:gd name="T33" fmla="*/ 194 h 234"/>
                <a:gd name="T34" fmla="*/ 194 w 222"/>
                <a:gd name="T35" fmla="*/ 154 h 234"/>
                <a:gd name="T36" fmla="*/ 211 w 222"/>
                <a:gd name="T37" fmla="*/ 103 h 234"/>
                <a:gd name="T38" fmla="*/ 205 w 222"/>
                <a:gd name="T39" fmla="*/ 86 h 234"/>
                <a:gd name="T40" fmla="*/ 200 w 222"/>
                <a:gd name="T41" fmla="*/ 80 h 234"/>
                <a:gd name="T42" fmla="*/ 177 w 222"/>
                <a:gd name="T43" fmla="*/ 74 h 234"/>
                <a:gd name="T44" fmla="*/ 148 w 222"/>
                <a:gd name="T45" fmla="*/ 74 h 234"/>
                <a:gd name="T46" fmla="*/ 131 w 222"/>
                <a:gd name="T47" fmla="*/ 86 h 234"/>
                <a:gd name="T48" fmla="*/ 125 w 222"/>
                <a:gd name="T49" fmla="*/ 103 h 234"/>
                <a:gd name="T50" fmla="*/ 120 w 222"/>
                <a:gd name="T51" fmla="*/ 103 h 234"/>
                <a:gd name="T52" fmla="*/ 125 w 222"/>
                <a:gd name="T53" fmla="*/ 68 h 234"/>
                <a:gd name="T54" fmla="*/ 131 w 222"/>
                <a:gd name="T55" fmla="*/ 34 h 234"/>
                <a:gd name="T56" fmla="*/ 137 w 222"/>
                <a:gd name="T57" fmla="*/ 6 h 234"/>
                <a:gd name="T58" fmla="*/ 142 w 222"/>
                <a:gd name="T59" fmla="*/ 0 h 234"/>
                <a:gd name="T60" fmla="*/ 142 w 222"/>
                <a:gd name="T61" fmla="*/ 17 h 234"/>
                <a:gd name="T62" fmla="*/ 154 w 222"/>
                <a:gd name="T63" fmla="*/ 34 h 234"/>
                <a:gd name="T64" fmla="*/ 188 w 222"/>
                <a:gd name="T65" fmla="*/ 40 h 234"/>
                <a:gd name="T66" fmla="*/ 205 w 222"/>
                <a:gd name="T67" fmla="*/ 40 h 2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2"/>
                <a:gd name="T103" fmla="*/ 0 h 234"/>
                <a:gd name="T104" fmla="*/ 222 w 222"/>
                <a:gd name="T105" fmla="*/ 234 h 2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2" h="234">
                  <a:moveTo>
                    <a:pt x="205" y="40"/>
                  </a:moveTo>
                  <a:lnTo>
                    <a:pt x="217" y="68"/>
                  </a:lnTo>
                  <a:lnTo>
                    <a:pt x="222" y="97"/>
                  </a:lnTo>
                  <a:lnTo>
                    <a:pt x="222" y="126"/>
                  </a:lnTo>
                  <a:lnTo>
                    <a:pt x="205" y="177"/>
                  </a:lnTo>
                  <a:lnTo>
                    <a:pt x="177" y="211"/>
                  </a:lnTo>
                  <a:lnTo>
                    <a:pt x="137" y="228"/>
                  </a:lnTo>
                  <a:lnTo>
                    <a:pt x="97" y="234"/>
                  </a:lnTo>
                  <a:lnTo>
                    <a:pt x="57" y="217"/>
                  </a:lnTo>
                  <a:lnTo>
                    <a:pt x="22" y="188"/>
                  </a:lnTo>
                  <a:lnTo>
                    <a:pt x="0" y="143"/>
                  </a:lnTo>
                  <a:lnTo>
                    <a:pt x="0" y="91"/>
                  </a:lnTo>
                  <a:lnTo>
                    <a:pt x="5" y="74"/>
                  </a:lnTo>
                  <a:lnTo>
                    <a:pt x="11" y="57"/>
                  </a:lnTo>
                  <a:lnTo>
                    <a:pt x="17" y="40"/>
                  </a:lnTo>
                  <a:lnTo>
                    <a:pt x="22" y="28"/>
                  </a:lnTo>
                  <a:lnTo>
                    <a:pt x="28" y="23"/>
                  </a:lnTo>
                  <a:lnTo>
                    <a:pt x="34" y="23"/>
                  </a:lnTo>
                  <a:lnTo>
                    <a:pt x="45" y="23"/>
                  </a:lnTo>
                  <a:lnTo>
                    <a:pt x="62" y="23"/>
                  </a:lnTo>
                  <a:lnTo>
                    <a:pt x="80" y="28"/>
                  </a:lnTo>
                  <a:lnTo>
                    <a:pt x="80" y="34"/>
                  </a:lnTo>
                  <a:lnTo>
                    <a:pt x="68" y="34"/>
                  </a:lnTo>
                  <a:lnTo>
                    <a:pt x="51" y="40"/>
                  </a:lnTo>
                  <a:lnTo>
                    <a:pt x="40" y="51"/>
                  </a:lnTo>
                  <a:lnTo>
                    <a:pt x="28" y="63"/>
                  </a:lnTo>
                  <a:lnTo>
                    <a:pt x="17" y="80"/>
                  </a:lnTo>
                  <a:lnTo>
                    <a:pt x="11" y="103"/>
                  </a:lnTo>
                  <a:lnTo>
                    <a:pt x="17" y="143"/>
                  </a:lnTo>
                  <a:lnTo>
                    <a:pt x="45" y="177"/>
                  </a:lnTo>
                  <a:lnTo>
                    <a:pt x="91" y="194"/>
                  </a:lnTo>
                  <a:lnTo>
                    <a:pt x="137" y="194"/>
                  </a:lnTo>
                  <a:lnTo>
                    <a:pt x="171" y="177"/>
                  </a:lnTo>
                  <a:lnTo>
                    <a:pt x="194" y="154"/>
                  </a:lnTo>
                  <a:lnTo>
                    <a:pt x="205" y="120"/>
                  </a:lnTo>
                  <a:lnTo>
                    <a:pt x="211" y="103"/>
                  </a:lnTo>
                  <a:lnTo>
                    <a:pt x="205" y="91"/>
                  </a:lnTo>
                  <a:lnTo>
                    <a:pt x="205" y="86"/>
                  </a:lnTo>
                  <a:lnTo>
                    <a:pt x="200" y="80"/>
                  </a:lnTo>
                  <a:lnTo>
                    <a:pt x="188" y="74"/>
                  </a:lnTo>
                  <a:lnTo>
                    <a:pt x="177" y="74"/>
                  </a:lnTo>
                  <a:lnTo>
                    <a:pt x="160" y="74"/>
                  </a:lnTo>
                  <a:lnTo>
                    <a:pt x="148" y="74"/>
                  </a:lnTo>
                  <a:lnTo>
                    <a:pt x="137" y="80"/>
                  </a:lnTo>
                  <a:lnTo>
                    <a:pt x="131" y="86"/>
                  </a:lnTo>
                  <a:lnTo>
                    <a:pt x="131" y="103"/>
                  </a:lnTo>
                  <a:lnTo>
                    <a:pt x="125" y="103"/>
                  </a:lnTo>
                  <a:lnTo>
                    <a:pt x="120" y="103"/>
                  </a:lnTo>
                  <a:lnTo>
                    <a:pt x="125" y="86"/>
                  </a:lnTo>
                  <a:lnTo>
                    <a:pt x="125" y="68"/>
                  </a:lnTo>
                  <a:lnTo>
                    <a:pt x="131" y="46"/>
                  </a:lnTo>
                  <a:lnTo>
                    <a:pt x="131" y="34"/>
                  </a:lnTo>
                  <a:lnTo>
                    <a:pt x="137" y="17"/>
                  </a:lnTo>
                  <a:lnTo>
                    <a:pt x="137" y="6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6"/>
                  </a:lnTo>
                  <a:lnTo>
                    <a:pt x="142" y="17"/>
                  </a:lnTo>
                  <a:lnTo>
                    <a:pt x="142" y="28"/>
                  </a:lnTo>
                  <a:lnTo>
                    <a:pt x="154" y="34"/>
                  </a:lnTo>
                  <a:lnTo>
                    <a:pt x="165" y="34"/>
                  </a:lnTo>
                  <a:lnTo>
                    <a:pt x="188" y="40"/>
                  </a:lnTo>
                  <a:lnTo>
                    <a:pt x="200" y="40"/>
                  </a:lnTo>
                  <a:lnTo>
                    <a:pt x="20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65">
              <a:extLst>
                <a:ext uri="{FF2B5EF4-FFF2-40B4-BE49-F238E27FC236}">
                  <a16:creationId xmlns:a16="http://schemas.microsoft.com/office/drawing/2014/main" id="{5DFEF705-880A-9424-3CF7-9142566FF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" y="1449"/>
              <a:ext cx="286" cy="320"/>
            </a:xfrm>
            <a:custGeom>
              <a:avLst/>
              <a:gdLst>
                <a:gd name="T0" fmla="*/ 251 w 286"/>
                <a:gd name="T1" fmla="*/ 172 h 320"/>
                <a:gd name="T2" fmla="*/ 246 w 286"/>
                <a:gd name="T3" fmla="*/ 166 h 320"/>
                <a:gd name="T4" fmla="*/ 246 w 286"/>
                <a:gd name="T5" fmla="*/ 143 h 320"/>
                <a:gd name="T6" fmla="*/ 228 w 286"/>
                <a:gd name="T7" fmla="*/ 132 h 320"/>
                <a:gd name="T8" fmla="*/ 166 w 286"/>
                <a:gd name="T9" fmla="*/ 109 h 320"/>
                <a:gd name="T10" fmla="*/ 171 w 286"/>
                <a:gd name="T11" fmla="*/ 229 h 320"/>
                <a:gd name="T12" fmla="*/ 206 w 286"/>
                <a:gd name="T13" fmla="*/ 240 h 320"/>
                <a:gd name="T14" fmla="*/ 223 w 286"/>
                <a:gd name="T15" fmla="*/ 229 h 320"/>
                <a:gd name="T16" fmla="*/ 228 w 286"/>
                <a:gd name="T17" fmla="*/ 217 h 320"/>
                <a:gd name="T18" fmla="*/ 234 w 286"/>
                <a:gd name="T19" fmla="*/ 223 h 320"/>
                <a:gd name="T20" fmla="*/ 223 w 286"/>
                <a:gd name="T21" fmla="*/ 252 h 320"/>
                <a:gd name="T22" fmla="*/ 211 w 286"/>
                <a:gd name="T23" fmla="*/ 280 h 320"/>
                <a:gd name="T24" fmla="*/ 200 w 286"/>
                <a:gd name="T25" fmla="*/ 320 h 320"/>
                <a:gd name="T26" fmla="*/ 194 w 286"/>
                <a:gd name="T27" fmla="*/ 314 h 320"/>
                <a:gd name="T28" fmla="*/ 200 w 286"/>
                <a:gd name="T29" fmla="*/ 297 h 320"/>
                <a:gd name="T30" fmla="*/ 188 w 286"/>
                <a:gd name="T31" fmla="*/ 280 h 320"/>
                <a:gd name="T32" fmla="*/ 160 w 286"/>
                <a:gd name="T33" fmla="*/ 263 h 320"/>
                <a:gd name="T34" fmla="*/ 51 w 286"/>
                <a:gd name="T35" fmla="*/ 229 h 320"/>
                <a:gd name="T36" fmla="*/ 28 w 286"/>
                <a:gd name="T37" fmla="*/ 223 h 320"/>
                <a:gd name="T38" fmla="*/ 11 w 286"/>
                <a:gd name="T39" fmla="*/ 234 h 320"/>
                <a:gd name="T40" fmla="*/ 6 w 286"/>
                <a:gd name="T41" fmla="*/ 252 h 320"/>
                <a:gd name="T42" fmla="*/ 0 w 286"/>
                <a:gd name="T43" fmla="*/ 246 h 320"/>
                <a:gd name="T44" fmla="*/ 11 w 286"/>
                <a:gd name="T45" fmla="*/ 212 h 320"/>
                <a:gd name="T46" fmla="*/ 23 w 286"/>
                <a:gd name="T47" fmla="*/ 177 h 320"/>
                <a:gd name="T48" fmla="*/ 34 w 286"/>
                <a:gd name="T49" fmla="*/ 154 h 320"/>
                <a:gd name="T50" fmla="*/ 40 w 286"/>
                <a:gd name="T51" fmla="*/ 154 h 320"/>
                <a:gd name="T52" fmla="*/ 40 w 286"/>
                <a:gd name="T53" fmla="*/ 166 h 320"/>
                <a:gd name="T54" fmla="*/ 46 w 286"/>
                <a:gd name="T55" fmla="*/ 183 h 320"/>
                <a:gd name="T56" fmla="*/ 80 w 286"/>
                <a:gd name="T57" fmla="*/ 200 h 320"/>
                <a:gd name="T58" fmla="*/ 154 w 286"/>
                <a:gd name="T59" fmla="*/ 103 h 320"/>
                <a:gd name="T60" fmla="*/ 97 w 286"/>
                <a:gd name="T61" fmla="*/ 80 h 320"/>
                <a:gd name="T62" fmla="*/ 74 w 286"/>
                <a:gd name="T63" fmla="*/ 86 h 320"/>
                <a:gd name="T64" fmla="*/ 57 w 286"/>
                <a:gd name="T65" fmla="*/ 103 h 320"/>
                <a:gd name="T66" fmla="*/ 51 w 286"/>
                <a:gd name="T67" fmla="*/ 97 h 320"/>
                <a:gd name="T68" fmla="*/ 63 w 286"/>
                <a:gd name="T69" fmla="*/ 74 h 320"/>
                <a:gd name="T70" fmla="*/ 74 w 286"/>
                <a:gd name="T71" fmla="*/ 40 h 320"/>
                <a:gd name="T72" fmla="*/ 80 w 286"/>
                <a:gd name="T73" fmla="*/ 12 h 320"/>
                <a:gd name="T74" fmla="*/ 86 w 286"/>
                <a:gd name="T75" fmla="*/ 0 h 320"/>
                <a:gd name="T76" fmla="*/ 91 w 286"/>
                <a:gd name="T77" fmla="*/ 6 h 320"/>
                <a:gd name="T78" fmla="*/ 91 w 286"/>
                <a:gd name="T79" fmla="*/ 34 h 320"/>
                <a:gd name="T80" fmla="*/ 108 w 286"/>
                <a:gd name="T81" fmla="*/ 52 h 320"/>
                <a:gd name="T82" fmla="*/ 223 w 286"/>
                <a:gd name="T83" fmla="*/ 86 h 320"/>
                <a:gd name="T84" fmla="*/ 251 w 286"/>
                <a:gd name="T85" fmla="*/ 97 h 320"/>
                <a:gd name="T86" fmla="*/ 274 w 286"/>
                <a:gd name="T87" fmla="*/ 86 h 320"/>
                <a:gd name="T88" fmla="*/ 280 w 286"/>
                <a:gd name="T89" fmla="*/ 69 h 320"/>
                <a:gd name="T90" fmla="*/ 286 w 286"/>
                <a:gd name="T91" fmla="*/ 74 h 320"/>
                <a:gd name="T92" fmla="*/ 280 w 286"/>
                <a:gd name="T93" fmla="*/ 97 h 320"/>
                <a:gd name="T94" fmla="*/ 268 w 286"/>
                <a:gd name="T95" fmla="*/ 120 h 320"/>
                <a:gd name="T96" fmla="*/ 251 w 286"/>
                <a:gd name="T97" fmla="*/ 172 h 3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6"/>
                <a:gd name="T148" fmla="*/ 0 h 320"/>
                <a:gd name="T149" fmla="*/ 286 w 286"/>
                <a:gd name="T150" fmla="*/ 320 h 3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6" h="320">
                  <a:moveTo>
                    <a:pt x="251" y="172"/>
                  </a:moveTo>
                  <a:lnTo>
                    <a:pt x="251" y="172"/>
                  </a:lnTo>
                  <a:lnTo>
                    <a:pt x="246" y="166"/>
                  </a:lnTo>
                  <a:lnTo>
                    <a:pt x="246" y="154"/>
                  </a:lnTo>
                  <a:lnTo>
                    <a:pt x="246" y="143"/>
                  </a:lnTo>
                  <a:lnTo>
                    <a:pt x="240" y="137"/>
                  </a:lnTo>
                  <a:lnTo>
                    <a:pt x="228" y="132"/>
                  </a:lnTo>
                  <a:lnTo>
                    <a:pt x="211" y="120"/>
                  </a:lnTo>
                  <a:lnTo>
                    <a:pt x="166" y="109"/>
                  </a:lnTo>
                  <a:lnTo>
                    <a:pt x="131" y="217"/>
                  </a:lnTo>
                  <a:lnTo>
                    <a:pt x="171" y="229"/>
                  </a:lnTo>
                  <a:lnTo>
                    <a:pt x="188" y="234"/>
                  </a:lnTo>
                  <a:lnTo>
                    <a:pt x="206" y="240"/>
                  </a:lnTo>
                  <a:lnTo>
                    <a:pt x="211" y="240"/>
                  </a:lnTo>
                  <a:lnTo>
                    <a:pt x="223" y="229"/>
                  </a:lnTo>
                  <a:lnTo>
                    <a:pt x="228" y="217"/>
                  </a:lnTo>
                  <a:lnTo>
                    <a:pt x="234" y="223"/>
                  </a:lnTo>
                  <a:lnTo>
                    <a:pt x="228" y="234"/>
                  </a:lnTo>
                  <a:lnTo>
                    <a:pt x="223" y="252"/>
                  </a:lnTo>
                  <a:lnTo>
                    <a:pt x="217" y="263"/>
                  </a:lnTo>
                  <a:lnTo>
                    <a:pt x="211" y="280"/>
                  </a:lnTo>
                  <a:lnTo>
                    <a:pt x="206" y="303"/>
                  </a:lnTo>
                  <a:lnTo>
                    <a:pt x="200" y="320"/>
                  </a:lnTo>
                  <a:lnTo>
                    <a:pt x="194" y="314"/>
                  </a:lnTo>
                  <a:lnTo>
                    <a:pt x="200" y="297"/>
                  </a:lnTo>
                  <a:lnTo>
                    <a:pt x="194" y="286"/>
                  </a:lnTo>
                  <a:lnTo>
                    <a:pt x="188" y="280"/>
                  </a:lnTo>
                  <a:lnTo>
                    <a:pt x="177" y="274"/>
                  </a:lnTo>
                  <a:lnTo>
                    <a:pt x="160" y="263"/>
                  </a:lnTo>
                  <a:lnTo>
                    <a:pt x="68" y="234"/>
                  </a:lnTo>
                  <a:lnTo>
                    <a:pt x="51" y="229"/>
                  </a:lnTo>
                  <a:lnTo>
                    <a:pt x="40" y="223"/>
                  </a:lnTo>
                  <a:lnTo>
                    <a:pt x="28" y="223"/>
                  </a:lnTo>
                  <a:lnTo>
                    <a:pt x="23" y="229"/>
                  </a:lnTo>
                  <a:lnTo>
                    <a:pt x="11" y="234"/>
                  </a:lnTo>
                  <a:lnTo>
                    <a:pt x="6" y="252"/>
                  </a:lnTo>
                  <a:lnTo>
                    <a:pt x="0" y="252"/>
                  </a:lnTo>
                  <a:lnTo>
                    <a:pt x="0" y="246"/>
                  </a:lnTo>
                  <a:lnTo>
                    <a:pt x="6" y="234"/>
                  </a:lnTo>
                  <a:lnTo>
                    <a:pt x="11" y="212"/>
                  </a:lnTo>
                  <a:lnTo>
                    <a:pt x="23" y="194"/>
                  </a:lnTo>
                  <a:lnTo>
                    <a:pt x="23" y="177"/>
                  </a:lnTo>
                  <a:lnTo>
                    <a:pt x="28" y="166"/>
                  </a:lnTo>
                  <a:lnTo>
                    <a:pt x="34" y="154"/>
                  </a:lnTo>
                  <a:lnTo>
                    <a:pt x="34" y="149"/>
                  </a:lnTo>
                  <a:lnTo>
                    <a:pt x="40" y="154"/>
                  </a:lnTo>
                  <a:lnTo>
                    <a:pt x="40" y="166"/>
                  </a:lnTo>
                  <a:lnTo>
                    <a:pt x="40" y="177"/>
                  </a:lnTo>
                  <a:lnTo>
                    <a:pt x="46" y="183"/>
                  </a:lnTo>
                  <a:lnTo>
                    <a:pt x="57" y="194"/>
                  </a:lnTo>
                  <a:lnTo>
                    <a:pt x="80" y="200"/>
                  </a:lnTo>
                  <a:lnTo>
                    <a:pt x="120" y="212"/>
                  </a:lnTo>
                  <a:lnTo>
                    <a:pt x="154" y="103"/>
                  </a:lnTo>
                  <a:lnTo>
                    <a:pt x="114" y="92"/>
                  </a:lnTo>
                  <a:lnTo>
                    <a:pt x="97" y="80"/>
                  </a:lnTo>
                  <a:lnTo>
                    <a:pt x="86" y="80"/>
                  </a:lnTo>
                  <a:lnTo>
                    <a:pt x="74" y="86"/>
                  </a:lnTo>
                  <a:lnTo>
                    <a:pt x="68" y="92"/>
                  </a:lnTo>
                  <a:lnTo>
                    <a:pt x="57" y="103"/>
                  </a:lnTo>
                  <a:lnTo>
                    <a:pt x="51" y="97"/>
                  </a:lnTo>
                  <a:lnTo>
                    <a:pt x="63" y="74"/>
                  </a:lnTo>
                  <a:lnTo>
                    <a:pt x="68" y="52"/>
                  </a:lnTo>
                  <a:lnTo>
                    <a:pt x="74" y="40"/>
                  </a:lnTo>
                  <a:lnTo>
                    <a:pt x="80" y="29"/>
                  </a:lnTo>
                  <a:lnTo>
                    <a:pt x="80" y="12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91" y="6"/>
                  </a:lnTo>
                  <a:lnTo>
                    <a:pt x="91" y="23"/>
                  </a:lnTo>
                  <a:lnTo>
                    <a:pt x="91" y="34"/>
                  </a:lnTo>
                  <a:lnTo>
                    <a:pt x="97" y="40"/>
                  </a:lnTo>
                  <a:lnTo>
                    <a:pt x="108" y="52"/>
                  </a:lnTo>
                  <a:lnTo>
                    <a:pt x="126" y="57"/>
                  </a:lnTo>
                  <a:lnTo>
                    <a:pt x="223" y="86"/>
                  </a:lnTo>
                  <a:lnTo>
                    <a:pt x="240" y="92"/>
                  </a:lnTo>
                  <a:lnTo>
                    <a:pt x="251" y="97"/>
                  </a:lnTo>
                  <a:lnTo>
                    <a:pt x="263" y="92"/>
                  </a:lnTo>
                  <a:lnTo>
                    <a:pt x="274" y="86"/>
                  </a:lnTo>
                  <a:lnTo>
                    <a:pt x="280" y="69"/>
                  </a:lnTo>
                  <a:lnTo>
                    <a:pt x="286" y="74"/>
                  </a:lnTo>
                  <a:lnTo>
                    <a:pt x="286" y="86"/>
                  </a:lnTo>
                  <a:lnTo>
                    <a:pt x="280" y="97"/>
                  </a:lnTo>
                  <a:lnTo>
                    <a:pt x="274" y="109"/>
                  </a:lnTo>
                  <a:lnTo>
                    <a:pt x="268" y="120"/>
                  </a:lnTo>
                  <a:lnTo>
                    <a:pt x="263" y="149"/>
                  </a:lnTo>
                  <a:lnTo>
                    <a:pt x="251" y="1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66">
              <a:extLst>
                <a:ext uri="{FF2B5EF4-FFF2-40B4-BE49-F238E27FC236}">
                  <a16:creationId xmlns:a16="http://schemas.microsoft.com/office/drawing/2014/main" id="{6B7F6D87-6CA0-8B47-1CFE-8DF22D86FF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" y="1283"/>
              <a:ext cx="246" cy="223"/>
            </a:xfrm>
            <a:custGeom>
              <a:avLst/>
              <a:gdLst>
                <a:gd name="T0" fmla="*/ 195 w 246"/>
                <a:gd name="T1" fmla="*/ 98 h 223"/>
                <a:gd name="T2" fmla="*/ 195 w 246"/>
                <a:gd name="T3" fmla="*/ 98 h 223"/>
                <a:gd name="T4" fmla="*/ 189 w 246"/>
                <a:gd name="T5" fmla="*/ 98 h 223"/>
                <a:gd name="T6" fmla="*/ 189 w 246"/>
                <a:gd name="T7" fmla="*/ 98 h 223"/>
                <a:gd name="T8" fmla="*/ 195 w 246"/>
                <a:gd name="T9" fmla="*/ 86 h 223"/>
                <a:gd name="T10" fmla="*/ 195 w 246"/>
                <a:gd name="T11" fmla="*/ 75 h 223"/>
                <a:gd name="T12" fmla="*/ 195 w 246"/>
                <a:gd name="T13" fmla="*/ 69 h 223"/>
                <a:gd name="T14" fmla="*/ 183 w 246"/>
                <a:gd name="T15" fmla="*/ 69 h 223"/>
                <a:gd name="T16" fmla="*/ 172 w 246"/>
                <a:gd name="T17" fmla="*/ 63 h 223"/>
                <a:gd name="T18" fmla="*/ 155 w 246"/>
                <a:gd name="T19" fmla="*/ 58 h 223"/>
                <a:gd name="T20" fmla="*/ 132 w 246"/>
                <a:gd name="T21" fmla="*/ 58 h 223"/>
                <a:gd name="T22" fmla="*/ 92 w 246"/>
                <a:gd name="T23" fmla="*/ 115 h 223"/>
                <a:gd name="T24" fmla="*/ 109 w 246"/>
                <a:gd name="T25" fmla="*/ 138 h 223"/>
                <a:gd name="T26" fmla="*/ 120 w 246"/>
                <a:gd name="T27" fmla="*/ 149 h 223"/>
                <a:gd name="T28" fmla="*/ 132 w 246"/>
                <a:gd name="T29" fmla="*/ 160 h 223"/>
                <a:gd name="T30" fmla="*/ 137 w 246"/>
                <a:gd name="T31" fmla="*/ 166 h 223"/>
                <a:gd name="T32" fmla="*/ 143 w 246"/>
                <a:gd name="T33" fmla="*/ 166 h 223"/>
                <a:gd name="T34" fmla="*/ 149 w 246"/>
                <a:gd name="T35" fmla="*/ 160 h 223"/>
                <a:gd name="T36" fmla="*/ 155 w 246"/>
                <a:gd name="T37" fmla="*/ 155 h 223"/>
                <a:gd name="T38" fmla="*/ 160 w 246"/>
                <a:gd name="T39" fmla="*/ 155 h 223"/>
                <a:gd name="T40" fmla="*/ 160 w 246"/>
                <a:gd name="T41" fmla="*/ 155 h 223"/>
                <a:gd name="T42" fmla="*/ 160 w 246"/>
                <a:gd name="T43" fmla="*/ 155 h 223"/>
                <a:gd name="T44" fmla="*/ 155 w 246"/>
                <a:gd name="T45" fmla="*/ 172 h 223"/>
                <a:gd name="T46" fmla="*/ 143 w 246"/>
                <a:gd name="T47" fmla="*/ 189 h 223"/>
                <a:gd name="T48" fmla="*/ 137 w 246"/>
                <a:gd name="T49" fmla="*/ 200 h 223"/>
                <a:gd name="T50" fmla="*/ 132 w 246"/>
                <a:gd name="T51" fmla="*/ 206 h 223"/>
                <a:gd name="T52" fmla="*/ 132 w 246"/>
                <a:gd name="T53" fmla="*/ 212 h 223"/>
                <a:gd name="T54" fmla="*/ 126 w 246"/>
                <a:gd name="T55" fmla="*/ 223 h 223"/>
                <a:gd name="T56" fmla="*/ 126 w 246"/>
                <a:gd name="T57" fmla="*/ 223 h 223"/>
                <a:gd name="T58" fmla="*/ 120 w 246"/>
                <a:gd name="T59" fmla="*/ 218 h 223"/>
                <a:gd name="T60" fmla="*/ 120 w 246"/>
                <a:gd name="T61" fmla="*/ 218 h 223"/>
                <a:gd name="T62" fmla="*/ 120 w 246"/>
                <a:gd name="T63" fmla="*/ 206 h 223"/>
                <a:gd name="T64" fmla="*/ 120 w 246"/>
                <a:gd name="T65" fmla="*/ 195 h 223"/>
                <a:gd name="T66" fmla="*/ 120 w 246"/>
                <a:gd name="T67" fmla="*/ 183 h 223"/>
                <a:gd name="T68" fmla="*/ 115 w 246"/>
                <a:gd name="T69" fmla="*/ 166 h 223"/>
                <a:gd name="T70" fmla="*/ 97 w 246"/>
                <a:gd name="T71" fmla="*/ 149 h 223"/>
                <a:gd name="T72" fmla="*/ 0 w 246"/>
                <a:gd name="T73" fmla="*/ 6 h 223"/>
                <a:gd name="T74" fmla="*/ 0 w 246"/>
                <a:gd name="T75" fmla="*/ 6 h 223"/>
                <a:gd name="T76" fmla="*/ 6 w 246"/>
                <a:gd name="T77" fmla="*/ 0 h 223"/>
                <a:gd name="T78" fmla="*/ 172 w 246"/>
                <a:gd name="T79" fmla="*/ 29 h 223"/>
                <a:gd name="T80" fmla="*/ 195 w 246"/>
                <a:gd name="T81" fmla="*/ 29 h 223"/>
                <a:gd name="T82" fmla="*/ 212 w 246"/>
                <a:gd name="T83" fmla="*/ 29 h 223"/>
                <a:gd name="T84" fmla="*/ 223 w 246"/>
                <a:gd name="T85" fmla="*/ 23 h 223"/>
                <a:gd name="T86" fmla="*/ 240 w 246"/>
                <a:gd name="T87" fmla="*/ 6 h 223"/>
                <a:gd name="T88" fmla="*/ 240 w 246"/>
                <a:gd name="T89" fmla="*/ 12 h 223"/>
                <a:gd name="T90" fmla="*/ 246 w 246"/>
                <a:gd name="T91" fmla="*/ 12 h 223"/>
                <a:gd name="T92" fmla="*/ 246 w 246"/>
                <a:gd name="T93" fmla="*/ 12 h 223"/>
                <a:gd name="T94" fmla="*/ 240 w 246"/>
                <a:gd name="T95" fmla="*/ 23 h 223"/>
                <a:gd name="T96" fmla="*/ 229 w 246"/>
                <a:gd name="T97" fmla="*/ 35 h 223"/>
                <a:gd name="T98" fmla="*/ 223 w 246"/>
                <a:gd name="T99" fmla="*/ 52 h 223"/>
                <a:gd name="T100" fmla="*/ 212 w 246"/>
                <a:gd name="T101" fmla="*/ 69 h 223"/>
                <a:gd name="T102" fmla="*/ 206 w 246"/>
                <a:gd name="T103" fmla="*/ 86 h 223"/>
                <a:gd name="T104" fmla="*/ 195 w 246"/>
                <a:gd name="T105" fmla="*/ 98 h 223"/>
                <a:gd name="T106" fmla="*/ 86 w 246"/>
                <a:gd name="T107" fmla="*/ 103 h 223"/>
                <a:gd name="T108" fmla="*/ 115 w 246"/>
                <a:gd name="T109" fmla="*/ 52 h 223"/>
                <a:gd name="T110" fmla="*/ 40 w 246"/>
                <a:gd name="T111" fmla="*/ 40 h 223"/>
                <a:gd name="T112" fmla="*/ 86 w 246"/>
                <a:gd name="T113" fmla="*/ 103 h 2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6"/>
                <a:gd name="T172" fmla="*/ 0 h 223"/>
                <a:gd name="T173" fmla="*/ 246 w 246"/>
                <a:gd name="T174" fmla="*/ 223 h 2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6" h="223">
                  <a:moveTo>
                    <a:pt x="195" y="98"/>
                  </a:moveTo>
                  <a:lnTo>
                    <a:pt x="195" y="98"/>
                  </a:lnTo>
                  <a:lnTo>
                    <a:pt x="189" y="98"/>
                  </a:lnTo>
                  <a:lnTo>
                    <a:pt x="195" y="86"/>
                  </a:lnTo>
                  <a:lnTo>
                    <a:pt x="195" y="75"/>
                  </a:lnTo>
                  <a:lnTo>
                    <a:pt x="195" y="69"/>
                  </a:lnTo>
                  <a:lnTo>
                    <a:pt x="183" y="69"/>
                  </a:lnTo>
                  <a:lnTo>
                    <a:pt x="172" y="63"/>
                  </a:lnTo>
                  <a:lnTo>
                    <a:pt x="155" y="58"/>
                  </a:lnTo>
                  <a:lnTo>
                    <a:pt x="132" y="58"/>
                  </a:lnTo>
                  <a:lnTo>
                    <a:pt x="92" y="115"/>
                  </a:lnTo>
                  <a:lnTo>
                    <a:pt x="109" y="138"/>
                  </a:lnTo>
                  <a:lnTo>
                    <a:pt x="120" y="149"/>
                  </a:lnTo>
                  <a:lnTo>
                    <a:pt x="132" y="160"/>
                  </a:lnTo>
                  <a:lnTo>
                    <a:pt x="137" y="166"/>
                  </a:lnTo>
                  <a:lnTo>
                    <a:pt x="143" y="166"/>
                  </a:lnTo>
                  <a:lnTo>
                    <a:pt x="149" y="160"/>
                  </a:lnTo>
                  <a:lnTo>
                    <a:pt x="155" y="155"/>
                  </a:lnTo>
                  <a:lnTo>
                    <a:pt x="160" y="155"/>
                  </a:lnTo>
                  <a:lnTo>
                    <a:pt x="155" y="172"/>
                  </a:lnTo>
                  <a:lnTo>
                    <a:pt x="143" y="189"/>
                  </a:lnTo>
                  <a:lnTo>
                    <a:pt x="137" y="200"/>
                  </a:lnTo>
                  <a:lnTo>
                    <a:pt x="132" y="206"/>
                  </a:lnTo>
                  <a:lnTo>
                    <a:pt x="132" y="212"/>
                  </a:lnTo>
                  <a:lnTo>
                    <a:pt x="126" y="223"/>
                  </a:lnTo>
                  <a:lnTo>
                    <a:pt x="120" y="218"/>
                  </a:lnTo>
                  <a:lnTo>
                    <a:pt x="120" y="206"/>
                  </a:lnTo>
                  <a:lnTo>
                    <a:pt x="120" y="195"/>
                  </a:lnTo>
                  <a:lnTo>
                    <a:pt x="120" y="183"/>
                  </a:lnTo>
                  <a:lnTo>
                    <a:pt x="115" y="166"/>
                  </a:lnTo>
                  <a:lnTo>
                    <a:pt x="97" y="149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2" y="29"/>
                  </a:lnTo>
                  <a:lnTo>
                    <a:pt x="195" y="29"/>
                  </a:lnTo>
                  <a:lnTo>
                    <a:pt x="212" y="29"/>
                  </a:lnTo>
                  <a:lnTo>
                    <a:pt x="223" y="23"/>
                  </a:lnTo>
                  <a:lnTo>
                    <a:pt x="240" y="6"/>
                  </a:lnTo>
                  <a:lnTo>
                    <a:pt x="240" y="12"/>
                  </a:lnTo>
                  <a:lnTo>
                    <a:pt x="246" y="12"/>
                  </a:lnTo>
                  <a:lnTo>
                    <a:pt x="240" y="23"/>
                  </a:lnTo>
                  <a:lnTo>
                    <a:pt x="229" y="35"/>
                  </a:lnTo>
                  <a:lnTo>
                    <a:pt x="223" y="52"/>
                  </a:lnTo>
                  <a:lnTo>
                    <a:pt x="212" y="69"/>
                  </a:lnTo>
                  <a:lnTo>
                    <a:pt x="206" y="86"/>
                  </a:lnTo>
                  <a:lnTo>
                    <a:pt x="195" y="98"/>
                  </a:lnTo>
                  <a:close/>
                  <a:moveTo>
                    <a:pt x="86" y="103"/>
                  </a:moveTo>
                  <a:lnTo>
                    <a:pt x="115" y="52"/>
                  </a:lnTo>
                  <a:lnTo>
                    <a:pt x="40" y="40"/>
                  </a:lnTo>
                  <a:lnTo>
                    <a:pt x="86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67">
              <a:extLst>
                <a:ext uri="{FF2B5EF4-FFF2-40B4-BE49-F238E27FC236}">
                  <a16:creationId xmlns:a16="http://schemas.microsoft.com/office/drawing/2014/main" id="{68374DDD-B175-9A9A-4F69-B5B24B4E3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" y="923"/>
              <a:ext cx="355" cy="355"/>
            </a:xfrm>
            <a:custGeom>
              <a:avLst/>
              <a:gdLst>
                <a:gd name="T0" fmla="*/ 286 w 355"/>
                <a:gd name="T1" fmla="*/ 212 h 355"/>
                <a:gd name="T2" fmla="*/ 280 w 355"/>
                <a:gd name="T3" fmla="*/ 206 h 355"/>
                <a:gd name="T4" fmla="*/ 292 w 355"/>
                <a:gd name="T5" fmla="*/ 189 h 355"/>
                <a:gd name="T6" fmla="*/ 286 w 355"/>
                <a:gd name="T7" fmla="*/ 172 h 355"/>
                <a:gd name="T8" fmla="*/ 263 w 355"/>
                <a:gd name="T9" fmla="*/ 155 h 355"/>
                <a:gd name="T10" fmla="*/ 258 w 355"/>
                <a:gd name="T11" fmla="*/ 246 h 355"/>
                <a:gd name="T12" fmla="*/ 252 w 355"/>
                <a:gd name="T13" fmla="*/ 252 h 355"/>
                <a:gd name="T14" fmla="*/ 155 w 355"/>
                <a:gd name="T15" fmla="*/ 275 h 355"/>
                <a:gd name="T16" fmla="*/ 178 w 355"/>
                <a:gd name="T17" fmla="*/ 298 h 355"/>
                <a:gd name="T18" fmla="*/ 200 w 355"/>
                <a:gd name="T19" fmla="*/ 292 h 355"/>
                <a:gd name="T20" fmla="*/ 212 w 355"/>
                <a:gd name="T21" fmla="*/ 286 h 355"/>
                <a:gd name="T22" fmla="*/ 218 w 355"/>
                <a:gd name="T23" fmla="*/ 292 h 355"/>
                <a:gd name="T24" fmla="*/ 195 w 355"/>
                <a:gd name="T25" fmla="*/ 315 h 355"/>
                <a:gd name="T26" fmla="*/ 160 w 355"/>
                <a:gd name="T27" fmla="*/ 355 h 355"/>
                <a:gd name="T28" fmla="*/ 155 w 355"/>
                <a:gd name="T29" fmla="*/ 349 h 355"/>
                <a:gd name="T30" fmla="*/ 166 w 355"/>
                <a:gd name="T31" fmla="*/ 332 h 355"/>
                <a:gd name="T32" fmla="*/ 166 w 355"/>
                <a:gd name="T33" fmla="*/ 315 h 355"/>
                <a:gd name="T34" fmla="*/ 143 w 355"/>
                <a:gd name="T35" fmla="*/ 286 h 355"/>
                <a:gd name="T36" fmla="*/ 46 w 355"/>
                <a:gd name="T37" fmla="*/ 206 h 355"/>
                <a:gd name="T38" fmla="*/ 23 w 355"/>
                <a:gd name="T39" fmla="*/ 206 h 355"/>
                <a:gd name="T40" fmla="*/ 6 w 355"/>
                <a:gd name="T41" fmla="*/ 218 h 355"/>
                <a:gd name="T42" fmla="*/ 0 w 355"/>
                <a:gd name="T43" fmla="*/ 212 h 355"/>
                <a:gd name="T44" fmla="*/ 29 w 355"/>
                <a:gd name="T45" fmla="*/ 183 h 355"/>
                <a:gd name="T46" fmla="*/ 223 w 355"/>
                <a:gd name="T47" fmla="*/ 206 h 355"/>
                <a:gd name="T48" fmla="*/ 166 w 355"/>
                <a:gd name="T49" fmla="*/ 86 h 355"/>
                <a:gd name="T50" fmla="*/ 143 w 355"/>
                <a:gd name="T51" fmla="*/ 52 h 355"/>
                <a:gd name="T52" fmla="*/ 172 w 355"/>
                <a:gd name="T53" fmla="*/ 23 h 355"/>
                <a:gd name="T54" fmla="*/ 189 w 355"/>
                <a:gd name="T55" fmla="*/ 0 h 355"/>
                <a:gd name="T56" fmla="*/ 195 w 355"/>
                <a:gd name="T57" fmla="*/ 0 h 355"/>
                <a:gd name="T58" fmla="*/ 189 w 355"/>
                <a:gd name="T59" fmla="*/ 18 h 355"/>
                <a:gd name="T60" fmla="*/ 189 w 355"/>
                <a:gd name="T61" fmla="*/ 40 h 355"/>
                <a:gd name="T62" fmla="*/ 212 w 355"/>
                <a:gd name="T63" fmla="*/ 63 h 355"/>
                <a:gd name="T64" fmla="*/ 303 w 355"/>
                <a:gd name="T65" fmla="*/ 138 h 355"/>
                <a:gd name="T66" fmla="*/ 326 w 355"/>
                <a:gd name="T67" fmla="*/ 149 h 355"/>
                <a:gd name="T68" fmla="*/ 349 w 355"/>
                <a:gd name="T69" fmla="*/ 132 h 355"/>
                <a:gd name="T70" fmla="*/ 355 w 355"/>
                <a:gd name="T71" fmla="*/ 138 h 355"/>
                <a:gd name="T72" fmla="*/ 343 w 355"/>
                <a:gd name="T73" fmla="*/ 143 h 355"/>
                <a:gd name="T74" fmla="*/ 326 w 355"/>
                <a:gd name="T75" fmla="*/ 166 h 355"/>
                <a:gd name="T76" fmla="*/ 303 w 355"/>
                <a:gd name="T77" fmla="*/ 195 h 3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55"/>
                <a:gd name="T118" fmla="*/ 0 h 355"/>
                <a:gd name="T119" fmla="*/ 355 w 355"/>
                <a:gd name="T120" fmla="*/ 355 h 3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55" h="355">
                  <a:moveTo>
                    <a:pt x="286" y="212"/>
                  </a:moveTo>
                  <a:lnTo>
                    <a:pt x="286" y="212"/>
                  </a:lnTo>
                  <a:lnTo>
                    <a:pt x="280" y="212"/>
                  </a:lnTo>
                  <a:lnTo>
                    <a:pt x="280" y="206"/>
                  </a:lnTo>
                  <a:lnTo>
                    <a:pt x="286" y="200"/>
                  </a:lnTo>
                  <a:lnTo>
                    <a:pt x="292" y="189"/>
                  </a:lnTo>
                  <a:lnTo>
                    <a:pt x="286" y="183"/>
                  </a:lnTo>
                  <a:lnTo>
                    <a:pt x="286" y="172"/>
                  </a:lnTo>
                  <a:lnTo>
                    <a:pt x="275" y="166"/>
                  </a:lnTo>
                  <a:lnTo>
                    <a:pt x="263" y="155"/>
                  </a:lnTo>
                  <a:lnTo>
                    <a:pt x="178" y="80"/>
                  </a:lnTo>
                  <a:lnTo>
                    <a:pt x="258" y="246"/>
                  </a:lnTo>
                  <a:lnTo>
                    <a:pt x="252" y="252"/>
                  </a:lnTo>
                  <a:lnTo>
                    <a:pt x="69" y="200"/>
                  </a:lnTo>
                  <a:lnTo>
                    <a:pt x="155" y="275"/>
                  </a:lnTo>
                  <a:lnTo>
                    <a:pt x="166" y="286"/>
                  </a:lnTo>
                  <a:lnTo>
                    <a:pt x="178" y="298"/>
                  </a:lnTo>
                  <a:lnTo>
                    <a:pt x="189" y="298"/>
                  </a:lnTo>
                  <a:lnTo>
                    <a:pt x="200" y="292"/>
                  </a:lnTo>
                  <a:lnTo>
                    <a:pt x="212" y="286"/>
                  </a:lnTo>
                  <a:lnTo>
                    <a:pt x="218" y="286"/>
                  </a:lnTo>
                  <a:lnTo>
                    <a:pt x="218" y="292"/>
                  </a:lnTo>
                  <a:lnTo>
                    <a:pt x="206" y="303"/>
                  </a:lnTo>
                  <a:lnTo>
                    <a:pt x="195" y="315"/>
                  </a:lnTo>
                  <a:lnTo>
                    <a:pt x="178" y="338"/>
                  </a:lnTo>
                  <a:lnTo>
                    <a:pt x="160" y="355"/>
                  </a:lnTo>
                  <a:lnTo>
                    <a:pt x="155" y="349"/>
                  </a:lnTo>
                  <a:lnTo>
                    <a:pt x="166" y="332"/>
                  </a:lnTo>
                  <a:lnTo>
                    <a:pt x="166" y="320"/>
                  </a:lnTo>
                  <a:lnTo>
                    <a:pt x="166" y="315"/>
                  </a:lnTo>
                  <a:lnTo>
                    <a:pt x="155" y="303"/>
                  </a:lnTo>
                  <a:lnTo>
                    <a:pt x="143" y="286"/>
                  </a:lnTo>
                  <a:lnTo>
                    <a:pt x="58" y="212"/>
                  </a:lnTo>
                  <a:lnTo>
                    <a:pt x="46" y="206"/>
                  </a:lnTo>
                  <a:lnTo>
                    <a:pt x="35" y="206"/>
                  </a:lnTo>
                  <a:lnTo>
                    <a:pt x="23" y="206"/>
                  </a:lnTo>
                  <a:lnTo>
                    <a:pt x="6" y="218"/>
                  </a:lnTo>
                  <a:lnTo>
                    <a:pt x="0" y="212"/>
                  </a:lnTo>
                  <a:lnTo>
                    <a:pt x="12" y="200"/>
                  </a:lnTo>
                  <a:lnTo>
                    <a:pt x="29" y="183"/>
                  </a:lnTo>
                  <a:lnTo>
                    <a:pt x="52" y="160"/>
                  </a:lnTo>
                  <a:lnTo>
                    <a:pt x="223" y="206"/>
                  </a:lnTo>
                  <a:lnTo>
                    <a:pt x="172" y="109"/>
                  </a:lnTo>
                  <a:lnTo>
                    <a:pt x="166" y="86"/>
                  </a:lnTo>
                  <a:lnTo>
                    <a:pt x="155" y="69"/>
                  </a:lnTo>
                  <a:lnTo>
                    <a:pt x="143" y="52"/>
                  </a:lnTo>
                  <a:lnTo>
                    <a:pt x="160" y="40"/>
                  </a:lnTo>
                  <a:lnTo>
                    <a:pt x="172" y="23"/>
                  </a:lnTo>
                  <a:lnTo>
                    <a:pt x="183" y="12"/>
                  </a:lnTo>
                  <a:lnTo>
                    <a:pt x="189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189" y="18"/>
                  </a:lnTo>
                  <a:lnTo>
                    <a:pt x="183" y="29"/>
                  </a:lnTo>
                  <a:lnTo>
                    <a:pt x="189" y="40"/>
                  </a:lnTo>
                  <a:lnTo>
                    <a:pt x="195" y="52"/>
                  </a:lnTo>
                  <a:lnTo>
                    <a:pt x="212" y="63"/>
                  </a:lnTo>
                  <a:lnTo>
                    <a:pt x="286" y="126"/>
                  </a:lnTo>
                  <a:lnTo>
                    <a:pt x="303" y="138"/>
                  </a:lnTo>
                  <a:lnTo>
                    <a:pt x="315" y="143"/>
                  </a:lnTo>
                  <a:lnTo>
                    <a:pt x="326" y="149"/>
                  </a:lnTo>
                  <a:lnTo>
                    <a:pt x="332" y="143"/>
                  </a:lnTo>
                  <a:lnTo>
                    <a:pt x="349" y="132"/>
                  </a:lnTo>
                  <a:lnTo>
                    <a:pt x="355" y="138"/>
                  </a:lnTo>
                  <a:lnTo>
                    <a:pt x="343" y="143"/>
                  </a:lnTo>
                  <a:lnTo>
                    <a:pt x="338" y="155"/>
                  </a:lnTo>
                  <a:lnTo>
                    <a:pt x="326" y="166"/>
                  </a:lnTo>
                  <a:lnTo>
                    <a:pt x="320" y="172"/>
                  </a:lnTo>
                  <a:lnTo>
                    <a:pt x="303" y="195"/>
                  </a:lnTo>
                  <a:lnTo>
                    <a:pt x="286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68">
              <a:extLst>
                <a:ext uri="{FF2B5EF4-FFF2-40B4-BE49-F238E27FC236}">
                  <a16:creationId xmlns:a16="http://schemas.microsoft.com/office/drawing/2014/main" id="{8873092F-A58D-1CEF-2AC5-1D09D8421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" y="672"/>
              <a:ext cx="252" cy="269"/>
            </a:xfrm>
            <a:custGeom>
              <a:avLst/>
              <a:gdLst>
                <a:gd name="T0" fmla="*/ 195 w 252"/>
                <a:gd name="T1" fmla="*/ 189 h 269"/>
                <a:gd name="T2" fmla="*/ 212 w 252"/>
                <a:gd name="T3" fmla="*/ 211 h 269"/>
                <a:gd name="T4" fmla="*/ 229 w 252"/>
                <a:gd name="T5" fmla="*/ 217 h 269"/>
                <a:gd name="T6" fmla="*/ 246 w 252"/>
                <a:gd name="T7" fmla="*/ 211 h 269"/>
                <a:gd name="T8" fmla="*/ 252 w 252"/>
                <a:gd name="T9" fmla="*/ 217 h 269"/>
                <a:gd name="T10" fmla="*/ 240 w 252"/>
                <a:gd name="T11" fmla="*/ 223 h 269"/>
                <a:gd name="T12" fmla="*/ 212 w 252"/>
                <a:gd name="T13" fmla="*/ 240 h 269"/>
                <a:gd name="T14" fmla="*/ 183 w 252"/>
                <a:gd name="T15" fmla="*/ 263 h 269"/>
                <a:gd name="T16" fmla="*/ 166 w 252"/>
                <a:gd name="T17" fmla="*/ 269 h 269"/>
                <a:gd name="T18" fmla="*/ 166 w 252"/>
                <a:gd name="T19" fmla="*/ 263 h 269"/>
                <a:gd name="T20" fmla="*/ 177 w 252"/>
                <a:gd name="T21" fmla="*/ 251 h 269"/>
                <a:gd name="T22" fmla="*/ 183 w 252"/>
                <a:gd name="T23" fmla="*/ 240 h 269"/>
                <a:gd name="T24" fmla="*/ 172 w 252"/>
                <a:gd name="T25" fmla="*/ 223 h 269"/>
                <a:gd name="T26" fmla="*/ 143 w 252"/>
                <a:gd name="T27" fmla="*/ 166 h 269"/>
                <a:gd name="T28" fmla="*/ 69 w 252"/>
                <a:gd name="T29" fmla="*/ 137 h 269"/>
                <a:gd name="T30" fmla="*/ 40 w 252"/>
                <a:gd name="T31" fmla="*/ 126 h 269"/>
                <a:gd name="T32" fmla="*/ 17 w 252"/>
                <a:gd name="T33" fmla="*/ 126 h 269"/>
                <a:gd name="T34" fmla="*/ 0 w 252"/>
                <a:gd name="T35" fmla="*/ 131 h 269"/>
                <a:gd name="T36" fmla="*/ 0 w 252"/>
                <a:gd name="T37" fmla="*/ 126 h 269"/>
                <a:gd name="T38" fmla="*/ 46 w 252"/>
                <a:gd name="T39" fmla="*/ 97 h 269"/>
                <a:gd name="T40" fmla="*/ 69 w 252"/>
                <a:gd name="T41" fmla="*/ 80 h 269"/>
                <a:gd name="T42" fmla="*/ 80 w 252"/>
                <a:gd name="T43" fmla="*/ 74 h 269"/>
                <a:gd name="T44" fmla="*/ 86 w 252"/>
                <a:gd name="T45" fmla="*/ 80 h 269"/>
                <a:gd name="T46" fmla="*/ 75 w 252"/>
                <a:gd name="T47" fmla="*/ 91 h 269"/>
                <a:gd name="T48" fmla="*/ 86 w 252"/>
                <a:gd name="T49" fmla="*/ 109 h 269"/>
                <a:gd name="T50" fmla="*/ 120 w 252"/>
                <a:gd name="T51" fmla="*/ 126 h 269"/>
                <a:gd name="T52" fmla="*/ 155 w 252"/>
                <a:gd name="T53" fmla="*/ 91 h 269"/>
                <a:gd name="T54" fmla="*/ 155 w 252"/>
                <a:gd name="T55" fmla="*/ 57 h 269"/>
                <a:gd name="T56" fmla="*/ 149 w 252"/>
                <a:gd name="T57" fmla="*/ 46 h 269"/>
                <a:gd name="T58" fmla="*/ 132 w 252"/>
                <a:gd name="T59" fmla="*/ 51 h 269"/>
                <a:gd name="T60" fmla="*/ 126 w 252"/>
                <a:gd name="T61" fmla="*/ 46 h 269"/>
                <a:gd name="T62" fmla="*/ 149 w 252"/>
                <a:gd name="T63" fmla="*/ 34 h 269"/>
                <a:gd name="T64" fmla="*/ 183 w 252"/>
                <a:gd name="T65" fmla="*/ 11 h 269"/>
                <a:gd name="T66" fmla="*/ 195 w 252"/>
                <a:gd name="T67" fmla="*/ 0 h 269"/>
                <a:gd name="T68" fmla="*/ 200 w 252"/>
                <a:gd name="T69" fmla="*/ 6 h 269"/>
                <a:gd name="T70" fmla="*/ 183 w 252"/>
                <a:gd name="T71" fmla="*/ 29 h 269"/>
                <a:gd name="T72" fmla="*/ 172 w 252"/>
                <a:gd name="T73" fmla="*/ 57 h 269"/>
                <a:gd name="T74" fmla="*/ 166 w 252"/>
                <a:gd name="T75" fmla="*/ 143 h 2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2"/>
                <a:gd name="T115" fmla="*/ 0 h 269"/>
                <a:gd name="T116" fmla="*/ 252 w 252"/>
                <a:gd name="T117" fmla="*/ 269 h 2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2" h="269">
                  <a:moveTo>
                    <a:pt x="166" y="143"/>
                  </a:moveTo>
                  <a:lnTo>
                    <a:pt x="195" y="189"/>
                  </a:lnTo>
                  <a:lnTo>
                    <a:pt x="206" y="200"/>
                  </a:lnTo>
                  <a:lnTo>
                    <a:pt x="212" y="211"/>
                  </a:lnTo>
                  <a:lnTo>
                    <a:pt x="223" y="217"/>
                  </a:lnTo>
                  <a:lnTo>
                    <a:pt x="229" y="217"/>
                  </a:lnTo>
                  <a:lnTo>
                    <a:pt x="235" y="217"/>
                  </a:lnTo>
                  <a:lnTo>
                    <a:pt x="246" y="211"/>
                  </a:lnTo>
                  <a:lnTo>
                    <a:pt x="252" y="211"/>
                  </a:lnTo>
                  <a:lnTo>
                    <a:pt x="252" y="217"/>
                  </a:lnTo>
                  <a:lnTo>
                    <a:pt x="240" y="223"/>
                  </a:lnTo>
                  <a:lnTo>
                    <a:pt x="229" y="234"/>
                  </a:lnTo>
                  <a:lnTo>
                    <a:pt x="212" y="240"/>
                  </a:lnTo>
                  <a:lnTo>
                    <a:pt x="195" y="251"/>
                  </a:lnTo>
                  <a:lnTo>
                    <a:pt x="183" y="263"/>
                  </a:lnTo>
                  <a:lnTo>
                    <a:pt x="166" y="269"/>
                  </a:lnTo>
                  <a:lnTo>
                    <a:pt x="166" y="263"/>
                  </a:lnTo>
                  <a:lnTo>
                    <a:pt x="172" y="257"/>
                  </a:lnTo>
                  <a:lnTo>
                    <a:pt x="177" y="251"/>
                  </a:lnTo>
                  <a:lnTo>
                    <a:pt x="183" y="246"/>
                  </a:lnTo>
                  <a:lnTo>
                    <a:pt x="183" y="240"/>
                  </a:lnTo>
                  <a:lnTo>
                    <a:pt x="177" y="229"/>
                  </a:lnTo>
                  <a:lnTo>
                    <a:pt x="172" y="223"/>
                  </a:lnTo>
                  <a:lnTo>
                    <a:pt x="166" y="206"/>
                  </a:lnTo>
                  <a:lnTo>
                    <a:pt x="143" y="166"/>
                  </a:lnTo>
                  <a:lnTo>
                    <a:pt x="92" y="143"/>
                  </a:lnTo>
                  <a:lnTo>
                    <a:pt x="69" y="137"/>
                  </a:lnTo>
                  <a:lnTo>
                    <a:pt x="52" y="126"/>
                  </a:lnTo>
                  <a:lnTo>
                    <a:pt x="40" y="126"/>
                  </a:lnTo>
                  <a:lnTo>
                    <a:pt x="29" y="126"/>
                  </a:lnTo>
                  <a:lnTo>
                    <a:pt x="17" y="126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6"/>
                  </a:lnTo>
                  <a:lnTo>
                    <a:pt x="23" y="114"/>
                  </a:lnTo>
                  <a:lnTo>
                    <a:pt x="46" y="97"/>
                  </a:lnTo>
                  <a:lnTo>
                    <a:pt x="57" y="91"/>
                  </a:lnTo>
                  <a:lnTo>
                    <a:pt x="69" y="80"/>
                  </a:lnTo>
                  <a:lnTo>
                    <a:pt x="80" y="74"/>
                  </a:lnTo>
                  <a:lnTo>
                    <a:pt x="86" y="80"/>
                  </a:lnTo>
                  <a:lnTo>
                    <a:pt x="75" y="86"/>
                  </a:lnTo>
                  <a:lnTo>
                    <a:pt x="75" y="91"/>
                  </a:lnTo>
                  <a:lnTo>
                    <a:pt x="75" y="97"/>
                  </a:lnTo>
                  <a:lnTo>
                    <a:pt x="86" y="109"/>
                  </a:lnTo>
                  <a:lnTo>
                    <a:pt x="97" y="114"/>
                  </a:lnTo>
                  <a:lnTo>
                    <a:pt x="120" y="126"/>
                  </a:lnTo>
                  <a:lnTo>
                    <a:pt x="155" y="137"/>
                  </a:lnTo>
                  <a:lnTo>
                    <a:pt x="155" y="91"/>
                  </a:lnTo>
                  <a:lnTo>
                    <a:pt x="155" y="69"/>
                  </a:lnTo>
                  <a:lnTo>
                    <a:pt x="155" y="57"/>
                  </a:lnTo>
                  <a:lnTo>
                    <a:pt x="155" y="46"/>
                  </a:lnTo>
                  <a:lnTo>
                    <a:pt x="149" y="46"/>
                  </a:lnTo>
                  <a:lnTo>
                    <a:pt x="143" y="46"/>
                  </a:lnTo>
                  <a:lnTo>
                    <a:pt x="132" y="51"/>
                  </a:lnTo>
                  <a:lnTo>
                    <a:pt x="126" y="46"/>
                  </a:lnTo>
                  <a:lnTo>
                    <a:pt x="149" y="34"/>
                  </a:lnTo>
                  <a:lnTo>
                    <a:pt x="166" y="17"/>
                  </a:lnTo>
                  <a:lnTo>
                    <a:pt x="183" y="11"/>
                  </a:lnTo>
                  <a:lnTo>
                    <a:pt x="195" y="0"/>
                  </a:lnTo>
                  <a:lnTo>
                    <a:pt x="200" y="6"/>
                  </a:lnTo>
                  <a:lnTo>
                    <a:pt x="189" y="17"/>
                  </a:lnTo>
                  <a:lnTo>
                    <a:pt x="183" y="29"/>
                  </a:lnTo>
                  <a:lnTo>
                    <a:pt x="177" y="40"/>
                  </a:lnTo>
                  <a:lnTo>
                    <a:pt x="172" y="57"/>
                  </a:lnTo>
                  <a:lnTo>
                    <a:pt x="172" y="86"/>
                  </a:lnTo>
                  <a:lnTo>
                    <a:pt x="166" y="1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69">
              <a:extLst>
                <a:ext uri="{FF2B5EF4-FFF2-40B4-BE49-F238E27FC236}">
                  <a16:creationId xmlns:a16="http://schemas.microsoft.com/office/drawing/2014/main" id="{AA1D8D9F-7585-3BA3-0CC2-F9653E345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6" y="586"/>
              <a:ext cx="235" cy="229"/>
            </a:xfrm>
            <a:custGeom>
              <a:avLst/>
              <a:gdLst>
                <a:gd name="T0" fmla="*/ 6 w 235"/>
                <a:gd name="T1" fmla="*/ 160 h 229"/>
                <a:gd name="T2" fmla="*/ 0 w 235"/>
                <a:gd name="T3" fmla="*/ 120 h 229"/>
                <a:gd name="T4" fmla="*/ 12 w 235"/>
                <a:gd name="T5" fmla="*/ 75 h 229"/>
                <a:gd name="T6" fmla="*/ 35 w 235"/>
                <a:gd name="T7" fmla="*/ 35 h 229"/>
                <a:gd name="T8" fmla="*/ 80 w 235"/>
                <a:gd name="T9" fmla="*/ 6 h 229"/>
                <a:gd name="T10" fmla="*/ 126 w 235"/>
                <a:gd name="T11" fmla="*/ 0 h 229"/>
                <a:gd name="T12" fmla="*/ 172 w 235"/>
                <a:gd name="T13" fmla="*/ 6 h 229"/>
                <a:gd name="T14" fmla="*/ 206 w 235"/>
                <a:gd name="T15" fmla="*/ 29 h 229"/>
                <a:gd name="T16" fmla="*/ 229 w 235"/>
                <a:gd name="T17" fmla="*/ 63 h 229"/>
                <a:gd name="T18" fmla="*/ 235 w 235"/>
                <a:gd name="T19" fmla="*/ 109 h 229"/>
                <a:gd name="T20" fmla="*/ 229 w 235"/>
                <a:gd name="T21" fmla="*/ 149 h 229"/>
                <a:gd name="T22" fmla="*/ 200 w 235"/>
                <a:gd name="T23" fmla="*/ 189 h 229"/>
                <a:gd name="T24" fmla="*/ 160 w 235"/>
                <a:gd name="T25" fmla="*/ 217 h 229"/>
                <a:gd name="T26" fmla="*/ 109 w 235"/>
                <a:gd name="T27" fmla="*/ 229 h 229"/>
                <a:gd name="T28" fmla="*/ 69 w 235"/>
                <a:gd name="T29" fmla="*/ 217 h 229"/>
                <a:gd name="T30" fmla="*/ 35 w 235"/>
                <a:gd name="T31" fmla="*/ 195 h 229"/>
                <a:gd name="T32" fmla="*/ 6 w 235"/>
                <a:gd name="T33" fmla="*/ 160 h 229"/>
                <a:gd name="T34" fmla="*/ 35 w 235"/>
                <a:gd name="T35" fmla="*/ 137 h 229"/>
                <a:gd name="T36" fmla="*/ 63 w 235"/>
                <a:gd name="T37" fmla="*/ 177 h 229"/>
                <a:gd name="T38" fmla="*/ 92 w 235"/>
                <a:gd name="T39" fmla="*/ 200 h 229"/>
                <a:gd name="T40" fmla="*/ 126 w 235"/>
                <a:gd name="T41" fmla="*/ 206 h 229"/>
                <a:gd name="T42" fmla="*/ 160 w 235"/>
                <a:gd name="T43" fmla="*/ 200 h 229"/>
                <a:gd name="T44" fmla="*/ 195 w 235"/>
                <a:gd name="T45" fmla="*/ 177 h 229"/>
                <a:gd name="T46" fmla="*/ 212 w 235"/>
                <a:gd name="T47" fmla="*/ 137 h 229"/>
                <a:gd name="T48" fmla="*/ 200 w 235"/>
                <a:gd name="T49" fmla="*/ 92 h 229"/>
                <a:gd name="T50" fmla="*/ 177 w 235"/>
                <a:gd name="T51" fmla="*/ 52 h 229"/>
                <a:gd name="T52" fmla="*/ 143 w 235"/>
                <a:gd name="T53" fmla="*/ 29 h 229"/>
                <a:gd name="T54" fmla="*/ 109 w 235"/>
                <a:gd name="T55" fmla="*/ 17 h 229"/>
                <a:gd name="T56" fmla="*/ 80 w 235"/>
                <a:gd name="T57" fmla="*/ 23 h 229"/>
                <a:gd name="T58" fmla="*/ 40 w 235"/>
                <a:gd name="T59" fmla="*/ 46 h 229"/>
                <a:gd name="T60" fmla="*/ 29 w 235"/>
                <a:gd name="T61" fmla="*/ 86 h 229"/>
                <a:gd name="T62" fmla="*/ 35 w 235"/>
                <a:gd name="T63" fmla="*/ 137 h 2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5"/>
                <a:gd name="T97" fmla="*/ 0 h 229"/>
                <a:gd name="T98" fmla="*/ 235 w 235"/>
                <a:gd name="T99" fmla="*/ 229 h 22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5" h="229">
                  <a:moveTo>
                    <a:pt x="6" y="160"/>
                  </a:moveTo>
                  <a:lnTo>
                    <a:pt x="0" y="120"/>
                  </a:lnTo>
                  <a:lnTo>
                    <a:pt x="12" y="75"/>
                  </a:lnTo>
                  <a:lnTo>
                    <a:pt x="35" y="35"/>
                  </a:lnTo>
                  <a:lnTo>
                    <a:pt x="80" y="6"/>
                  </a:lnTo>
                  <a:lnTo>
                    <a:pt x="126" y="0"/>
                  </a:lnTo>
                  <a:lnTo>
                    <a:pt x="172" y="6"/>
                  </a:lnTo>
                  <a:lnTo>
                    <a:pt x="206" y="29"/>
                  </a:lnTo>
                  <a:lnTo>
                    <a:pt x="229" y="63"/>
                  </a:lnTo>
                  <a:lnTo>
                    <a:pt x="235" y="109"/>
                  </a:lnTo>
                  <a:lnTo>
                    <a:pt x="229" y="149"/>
                  </a:lnTo>
                  <a:lnTo>
                    <a:pt x="200" y="189"/>
                  </a:lnTo>
                  <a:lnTo>
                    <a:pt x="160" y="217"/>
                  </a:lnTo>
                  <a:lnTo>
                    <a:pt x="109" y="229"/>
                  </a:lnTo>
                  <a:lnTo>
                    <a:pt x="69" y="217"/>
                  </a:lnTo>
                  <a:lnTo>
                    <a:pt x="35" y="195"/>
                  </a:lnTo>
                  <a:lnTo>
                    <a:pt x="6" y="160"/>
                  </a:lnTo>
                  <a:close/>
                  <a:moveTo>
                    <a:pt x="35" y="137"/>
                  </a:moveTo>
                  <a:lnTo>
                    <a:pt x="63" y="177"/>
                  </a:lnTo>
                  <a:lnTo>
                    <a:pt x="92" y="200"/>
                  </a:lnTo>
                  <a:lnTo>
                    <a:pt x="126" y="206"/>
                  </a:lnTo>
                  <a:lnTo>
                    <a:pt x="160" y="200"/>
                  </a:lnTo>
                  <a:lnTo>
                    <a:pt x="195" y="177"/>
                  </a:lnTo>
                  <a:lnTo>
                    <a:pt x="212" y="137"/>
                  </a:lnTo>
                  <a:lnTo>
                    <a:pt x="200" y="92"/>
                  </a:lnTo>
                  <a:lnTo>
                    <a:pt x="177" y="52"/>
                  </a:lnTo>
                  <a:lnTo>
                    <a:pt x="143" y="29"/>
                  </a:lnTo>
                  <a:lnTo>
                    <a:pt x="109" y="17"/>
                  </a:lnTo>
                  <a:lnTo>
                    <a:pt x="80" y="23"/>
                  </a:lnTo>
                  <a:lnTo>
                    <a:pt x="40" y="46"/>
                  </a:lnTo>
                  <a:lnTo>
                    <a:pt x="29" y="86"/>
                  </a:lnTo>
                  <a:lnTo>
                    <a:pt x="35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70">
              <a:extLst>
                <a:ext uri="{FF2B5EF4-FFF2-40B4-BE49-F238E27FC236}">
                  <a16:creationId xmlns:a16="http://schemas.microsoft.com/office/drawing/2014/main" id="{5C9D0FBC-3EDE-FE31-7933-DFA598854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489"/>
              <a:ext cx="246" cy="234"/>
            </a:xfrm>
            <a:custGeom>
              <a:avLst/>
              <a:gdLst>
                <a:gd name="T0" fmla="*/ 240 w 246"/>
                <a:gd name="T1" fmla="*/ 183 h 234"/>
                <a:gd name="T2" fmla="*/ 166 w 246"/>
                <a:gd name="T3" fmla="*/ 234 h 234"/>
                <a:gd name="T4" fmla="*/ 80 w 246"/>
                <a:gd name="T5" fmla="*/ 212 h 234"/>
                <a:gd name="T6" fmla="*/ 46 w 246"/>
                <a:gd name="T7" fmla="*/ 97 h 234"/>
                <a:gd name="T8" fmla="*/ 35 w 246"/>
                <a:gd name="T9" fmla="*/ 63 h 234"/>
                <a:gd name="T10" fmla="*/ 18 w 246"/>
                <a:gd name="T11" fmla="*/ 52 h 234"/>
                <a:gd name="T12" fmla="*/ 0 w 246"/>
                <a:gd name="T13" fmla="*/ 52 h 234"/>
                <a:gd name="T14" fmla="*/ 0 w 246"/>
                <a:gd name="T15" fmla="*/ 46 h 234"/>
                <a:gd name="T16" fmla="*/ 35 w 246"/>
                <a:gd name="T17" fmla="*/ 40 h 234"/>
                <a:gd name="T18" fmla="*/ 69 w 246"/>
                <a:gd name="T19" fmla="*/ 34 h 234"/>
                <a:gd name="T20" fmla="*/ 98 w 246"/>
                <a:gd name="T21" fmla="*/ 29 h 234"/>
                <a:gd name="T22" fmla="*/ 103 w 246"/>
                <a:gd name="T23" fmla="*/ 29 h 234"/>
                <a:gd name="T24" fmla="*/ 86 w 246"/>
                <a:gd name="T25" fmla="*/ 40 h 234"/>
                <a:gd name="T26" fmla="*/ 75 w 246"/>
                <a:gd name="T27" fmla="*/ 57 h 234"/>
                <a:gd name="T28" fmla="*/ 80 w 246"/>
                <a:gd name="T29" fmla="*/ 92 h 234"/>
                <a:gd name="T30" fmla="*/ 98 w 246"/>
                <a:gd name="T31" fmla="*/ 177 h 234"/>
                <a:gd name="T32" fmla="*/ 126 w 246"/>
                <a:gd name="T33" fmla="*/ 206 h 234"/>
                <a:gd name="T34" fmla="*/ 155 w 246"/>
                <a:gd name="T35" fmla="*/ 217 h 234"/>
                <a:gd name="T36" fmla="*/ 195 w 246"/>
                <a:gd name="T37" fmla="*/ 212 h 234"/>
                <a:gd name="T38" fmla="*/ 223 w 246"/>
                <a:gd name="T39" fmla="*/ 183 h 234"/>
                <a:gd name="T40" fmla="*/ 223 w 246"/>
                <a:gd name="T41" fmla="*/ 137 h 234"/>
                <a:gd name="T42" fmla="*/ 206 w 246"/>
                <a:gd name="T43" fmla="*/ 40 h 234"/>
                <a:gd name="T44" fmla="*/ 195 w 246"/>
                <a:gd name="T45" fmla="*/ 23 h 234"/>
                <a:gd name="T46" fmla="*/ 166 w 246"/>
                <a:gd name="T47" fmla="*/ 23 h 234"/>
                <a:gd name="T48" fmla="*/ 166 w 246"/>
                <a:gd name="T49" fmla="*/ 17 h 234"/>
                <a:gd name="T50" fmla="*/ 178 w 246"/>
                <a:gd name="T51" fmla="*/ 12 h 234"/>
                <a:gd name="T52" fmla="*/ 212 w 246"/>
                <a:gd name="T53" fmla="*/ 6 h 234"/>
                <a:gd name="T54" fmla="*/ 246 w 246"/>
                <a:gd name="T55" fmla="*/ 0 h 234"/>
                <a:gd name="T56" fmla="*/ 246 w 246"/>
                <a:gd name="T57" fmla="*/ 0 h 234"/>
                <a:gd name="T58" fmla="*/ 235 w 246"/>
                <a:gd name="T59" fmla="*/ 12 h 234"/>
                <a:gd name="T60" fmla="*/ 223 w 246"/>
                <a:gd name="T61" fmla="*/ 29 h 234"/>
                <a:gd name="T62" fmla="*/ 223 w 246"/>
                <a:gd name="T63" fmla="*/ 57 h 2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234"/>
                <a:gd name="T98" fmla="*/ 246 w 246"/>
                <a:gd name="T99" fmla="*/ 234 h 2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234">
                  <a:moveTo>
                    <a:pt x="240" y="137"/>
                  </a:moveTo>
                  <a:lnTo>
                    <a:pt x="240" y="183"/>
                  </a:lnTo>
                  <a:lnTo>
                    <a:pt x="212" y="217"/>
                  </a:lnTo>
                  <a:lnTo>
                    <a:pt x="166" y="234"/>
                  </a:lnTo>
                  <a:lnTo>
                    <a:pt x="120" y="234"/>
                  </a:lnTo>
                  <a:lnTo>
                    <a:pt x="80" y="212"/>
                  </a:lnTo>
                  <a:lnTo>
                    <a:pt x="58" y="172"/>
                  </a:lnTo>
                  <a:lnTo>
                    <a:pt x="46" y="97"/>
                  </a:lnTo>
                  <a:lnTo>
                    <a:pt x="40" y="74"/>
                  </a:lnTo>
                  <a:lnTo>
                    <a:pt x="35" y="63"/>
                  </a:lnTo>
                  <a:lnTo>
                    <a:pt x="29" y="57"/>
                  </a:lnTo>
                  <a:lnTo>
                    <a:pt x="18" y="52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35" y="40"/>
                  </a:lnTo>
                  <a:lnTo>
                    <a:pt x="52" y="34"/>
                  </a:lnTo>
                  <a:lnTo>
                    <a:pt x="69" y="34"/>
                  </a:lnTo>
                  <a:lnTo>
                    <a:pt x="86" y="29"/>
                  </a:lnTo>
                  <a:lnTo>
                    <a:pt x="98" y="29"/>
                  </a:lnTo>
                  <a:lnTo>
                    <a:pt x="103" y="29"/>
                  </a:lnTo>
                  <a:lnTo>
                    <a:pt x="103" y="34"/>
                  </a:lnTo>
                  <a:lnTo>
                    <a:pt x="86" y="40"/>
                  </a:lnTo>
                  <a:lnTo>
                    <a:pt x="80" y="46"/>
                  </a:lnTo>
                  <a:lnTo>
                    <a:pt x="75" y="57"/>
                  </a:lnTo>
                  <a:lnTo>
                    <a:pt x="75" y="69"/>
                  </a:lnTo>
                  <a:lnTo>
                    <a:pt x="80" y="92"/>
                  </a:lnTo>
                  <a:lnTo>
                    <a:pt x="92" y="154"/>
                  </a:lnTo>
                  <a:lnTo>
                    <a:pt x="98" y="177"/>
                  </a:lnTo>
                  <a:lnTo>
                    <a:pt x="109" y="194"/>
                  </a:lnTo>
                  <a:lnTo>
                    <a:pt x="126" y="206"/>
                  </a:lnTo>
                  <a:lnTo>
                    <a:pt x="138" y="217"/>
                  </a:lnTo>
                  <a:lnTo>
                    <a:pt x="155" y="217"/>
                  </a:lnTo>
                  <a:lnTo>
                    <a:pt x="172" y="217"/>
                  </a:lnTo>
                  <a:lnTo>
                    <a:pt x="195" y="212"/>
                  </a:lnTo>
                  <a:lnTo>
                    <a:pt x="212" y="200"/>
                  </a:lnTo>
                  <a:lnTo>
                    <a:pt x="223" y="183"/>
                  </a:lnTo>
                  <a:lnTo>
                    <a:pt x="229" y="160"/>
                  </a:lnTo>
                  <a:lnTo>
                    <a:pt x="223" y="137"/>
                  </a:lnTo>
                  <a:lnTo>
                    <a:pt x="212" y="63"/>
                  </a:lnTo>
                  <a:lnTo>
                    <a:pt x="206" y="40"/>
                  </a:lnTo>
                  <a:lnTo>
                    <a:pt x="200" y="29"/>
                  </a:lnTo>
                  <a:lnTo>
                    <a:pt x="195" y="23"/>
                  </a:lnTo>
                  <a:lnTo>
                    <a:pt x="183" y="23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2"/>
                  </a:lnTo>
                  <a:lnTo>
                    <a:pt x="178" y="12"/>
                  </a:lnTo>
                  <a:lnTo>
                    <a:pt x="195" y="12"/>
                  </a:lnTo>
                  <a:lnTo>
                    <a:pt x="212" y="6"/>
                  </a:lnTo>
                  <a:lnTo>
                    <a:pt x="229" y="0"/>
                  </a:lnTo>
                  <a:lnTo>
                    <a:pt x="246" y="0"/>
                  </a:lnTo>
                  <a:lnTo>
                    <a:pt x="246" y="6"/>
                  </a:lnTo>
                  <a:lnTo>
                    <a:pt x="235" y="12"/>
                  </a:lnTo>
                  <a:lnTo>
                    <a:pt x="223" y="17"/>
                  </a:lnTo>
                  <a:lnTo>
                    <a:pt x="223" y="29"/>
                  </a:lnTo>
                  <a:lnTo>
                    <a:pt x="223" y="40"/>
                  </a:lnTo>
                  <a:lnTo>
                    <a:pt x="223" y="57"/>
                  </a:lnTo>
                  <a:lnTo>
                    <a:pt x="240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71">
              <a:extLst>
                <a:ext uri="{FF2B5EF4-FFF2-40B4-BE49-F238E27FC236}">
                  <a16:creationId xmlns:a16="http://schemas.microsoft.com/office/drawing/2014/main" id="{ECDB815C-595C-E2EC-0894-2F9CB1D17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" y="478"/>
              <a:ext cx="263" cy="223"/>
            </a:xfrm>
            <a:custGeom>
              <a:avLst/>
              <a:gdLst>
                <a:gd name="T0" fmla="*/ 228 w 263"/>
                <a:gd name="T1" fmla="*/ 177 h 223"/>
                <a:gd name="T2" fmla="*/ 228 w 263"/>
                <a:gd name="T3" fmla="*/ 217 h 223"/>
                <a:gd name="T4" fmla="*/ 223 w 263"/>
                <a:gd name="T5" fmla="*/ 217 h 223"/>
                <a:gd name="T6" fmla="*/ 63 w 263"/>
                <a:gd name="T7" fmla="*/ 160 h 223"/>
                <a:gd name="T8" fmla="*/ 63 w 263"/>
                <a:gd name="T9" fmla="*/ 188 h 223"/>
                <a:gd name="T10" fmla="*/ 80 w 263"/>
                <a:gd name="T11" fmla="*/ 205 h 223"/>
                <a:gd name="T12" fmla="*/ 97 w 263"/>
                <a:gd name="T13" fmla="*/ 211 h 223"/>
                <a:gd name="T14" fmla="*/ 91 w 263"/>
                <a:gd name="T15" fmla="*/ 217 h 223"/>
                <a:gd name="T16" fmla="*/ 57 w 263"/>
                <a:gd name="T17" fmla="*/ 217 h 223"/>
                <a:gd name="T18" fmla="*/ 11 w 263"/>
                <a:gd name="T19" fmla="*/ 217 h 223"/>
                <a:gd name="T20" fmla="*/ 11 w 263"/>
                <a:gd name="T21" fmla="*/ 211 h 223"/>
                <a:gd name="T22" fmla="*/ 23 w 263"/>
                <a:gd name="T23" fmla="*/ 205 h 223"/>
                <a:gd name="T24" fmla="*/ 40 w 263"/>
                <a:gd name="T25" fmla="*/ 188 h 223"/>
                <a:gd name="T26" fmla="*/ 45 w 263"/>
                <a:gd name="T27" fmla="*/ 160 h 223"/>
                <a:gd name="T28" fmla="*/ 40 w 263"/>
                <a:gd name="T29" fmla="*/ 40 h 223"/>
                <a:gd name="T30" fmla="*/ 23 w 263"/>
                <a:gd name="T31" fmla="*/ 17 h 223"/>
                <a:gd name="T32" fmla="*/ 5 w 263"/>
                <a:gd name="T33" fmla="*/ 11 h 223"/>
                <a:gd name="T34" fmla="*/ 0 w 263"/>
                <a:gd name="T35" fmla="*/ 5 h 223"/>
                <a:gd name="T36" fmla="*/ 23 w 263"/>
                <a:gd name="T37" fmla="*/ 5 h 223"/>
                <a:gd name="T38" fmla="*/ 63 w 263"/>
                <a:gd name="T39" fmla="*/ 5 h 223"/>
                <a:gd name="T40" fmla="*/ 211 w 263"/>
                <a:gd name="T41" fmla="*/ 63 h 223"/>
                <a:gd name="T42" fmla="*/ 211 w 263"/>
                <a:gd name="T43" fmla="*/ 28 h 223"/>
                <a:gd name="T44" fmla="*/ 194 w 263"/>
                <a:gd name="T45" fmla="*/ 11 h 223"/>
                <a:gd name="T46" fmla="*/ 177 w 263"/>
                <a:gd name="T47" fmla="*/ 11 h 223"/>
                <a:gd name="T48" fmla="*/ 183 w 263"/>
                <a:gd name="T49" fmla="*/ 5 h 223"/>
                <a:gd name="T50" fmla="*/ 205 w 263"/>
                <a:gd name="T51" fmla="*/ 5 h 223"/>
                <a:gd name="T52" fmla="*/ 245 w 263"/>
                <a:gd name="T53" fmla="*/ 5 h 223"/>
                <a:gd name="T54" fmla="*/ 263 w 263"/>
                <a:gd name="T55" fmla="*/ 5 h 223"/>
                <a:gd name="T56" fmla="*/ 263 w 263"/>
                <a:gd name="T57" fmla="*/ 11 h 223"/>
                <a:gd name="T58" fmla="*/ 240 w 263"/>
                <a:gd name="T59" fmla="*/ 23 h 223"/>
                <a:gd name="T60" fmla="*/ 228 w 263"/>
                <a:gd name="T61" fmla="*/ 45 h 223"/>
                <a:gd name="T62" fmla="*/ 228 w 263"/>
                <a:gd name="T63" fmla="*/ 160 h 2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3"/>
                <a:gd name="T97" fmla="*/ 0 h 223"/>
                <a:gd name="T98" fmla="*/ 263 w 263"/>
                <a:gd name="T99" fmla="*/ 223 h 2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3" h="223">
                  <a:moveTo>
                    <a:pt x="228" y="160"/>
                  </a:moveTo>
                  <a:lnTo>
                    <a:pt x="228" y="177"/>
                  </a:lnTo>
                  <a:lnTo>
                    <a:pt x="228" y="200"/>
                  </a:lnTo>
                  <a:lnTo>
                    <a:pt x="228" y="217"/>
                  </a:lnTo>
                  <a:lnTo>
                    <a:pt x="228" y="223"/>
                  </a:lnTo>
                  <a:lnTo>
                    <a:pt x="223" y="217"/>
                  </a:lnTo>
                  <a:lnTo>
                    <a:pt x="63" y="51"/>
                  </a:lnTo>
                  <a:lnTo>
                    <a:pt x="63" y="160"/>
                  </a:lnTo>
                  <a:lnTo>
                    <a:pt x="63" y="177"/>
                  </a:lnTo>
                  <a:lnTo>
                    <a:pt x="63" y="188"/>
                  </a:lnTo>
                  <a:lnTo>
                    <a:pt x="68" y="200"/>
                  </a:lnTo>
                  <a:lnTo>
                    <a:pt x="80" y="205"/>
                  </a:lnTo>
                  <a:lnTo>
                    <a:pt x="91" y="205"/>
                  </a:lnTo>
                  <a:lnTo>
                    <a:pt x="97" y="211"/>
                  </a:lnTo>
                  <a:lnTo>
                    <a:pt x="97" y="217"/>
                  </a:lnTo>
                  <a:lnTo>
                    <a:pt x="91" y="217"/>
                  </a:lnTo>
                  <a:lnTo>
                    <a:pt x="74" y="217"/>
                  </a:lnTo>
                  <a:lnTo>
                    <a:pt x="57" y="217"/>
                  </a:lnTo>
                  <a:lnTo>
                    <a:pt x="34" y="217"/>
                  </a:lnTo>
                  <a:lnTo>
                    <a:pt x="11" y="217"/>
                  </a:lnTo>
                  <a:lnTo>
                    <a:pt x="11" y="211"/>
                  </a:lnTo>
                  <a:lnTo>
                    <a:pt x="11" y="205"/>
                  </a:lnTo>
                  <a:lnTo>
                    <a:pt x="23" y="205"/>
                  </a:lnTo>
                  <a:lnTo>
                    <a:pt x="34" y="200"/>
                  </a:lnTo>
                  <a:lnTo>
                    <a:pt x="40" y="188"/>
                  </a:lnTo>
                  <a:lnTo>
                    <a:pt x="45" y="177"/>
                  </a:lnTo>
                  <a:lnTo>
                    <a:pt x="45" y="160"/>
                  </a:lnTo>
                  <a:lnTo>
                    <a:pt x="45" y="45"/>
                  </a:lnTo>
                  <a:lnTo>
                    <a:pt x="40" y="40"/>
                  </a:lnTo>
                  <a:lnTo>
                    <a:pt x="34" y="28"/>
                  </a:lnTo>
                  <a:lnTo>
                    <a:pt x="23" y="17"/>
                  </a:lnTo>
                  <a:lnTo>
                    <a:pt x="11" y="11"/>
                  </a:lnTo>
                  <a:lnTo>
                    <a:pt x="5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23" y="5"/>
                  </a:lnTo>
                  <a:lnTo>
                    <a:pt x="40" y="5"/>
                  </a:lnTo>
                  <a:lnTo>
                    <a:pt x="63" y="5"/>
                  </a:lnTo>
                  <a:lnTo>
                    <a:pt x="211" y="160"/>
                  </a:lnTo>
                  <a:lnTo>
                    <a:pt x="211" y="63"/>
                  </a:lnTo>
                  <a:lnTo>
                    <a:pt x="211" y="40"/>
                  </a:lnTo>
                  <a:lnTo>
                    <a:pt x="211" y="28"/>
                  </a:lnTo>
                  <a:lnTo>
                    <a:pt x="205" y="17"/>
                  </a:lnTo>
                  <a:lnTo>
                    <a:pt x="194" y="11"/>
                  </a:lnTo>
                  <a:lnTo>
                    <a:pt x="183" y="11"/>
                  </a:lnTo>
                  <a:lnTo>
                    <a:pt x="177" y="11"/>
                  </a:lnTo>
                  <a:lnTo>
                    <a:pt x="177" y="5"/>
                  </a:lnTo>
                  <a:lnTo>
                    <a:pt x="183" y="5"/>
                  </a:lnTo>
                  <a:lnTo>
                    <a:pt x="194" y="5"/>
                  </a:lnTo>
                  <a:lnTo>
                    <a:pt x="205" y="5"/>
                  </a:lnTo>
                  <a:lnTo>
                    <a:pt x="223" y="5"/>
                  </a:lnTo>
                  <a:lnTo>
                    <a:pt x="245" y="5"/>
                  </a:lnTo>
                  <a:lnTo>
                    <a:pt x="263" y="5"/>
                  </a:lnTo>
                  <a:lnTo>
                    <a:pt x="263" y="11"/>
                  </a:lnTo>
                  <a:lnTo>
                    <a:pt x="245" y="17"/>
                  </a:lnTo>
                  <a:lnTo>
                    <a:pt x="240" y="23"/>
                  </a:lnTo>
                  <a:lnTo>
                    <a:pt x="234" y="28"/>
                  </a:lnTo>
                  <a:lnTo>
                    <a:pt x="228" y="45"/>
                  </a:lnTo>
                  <a:lnTo>
                    <a:pt x="228" y="63"/>
                  </a:lnTo>
                  <a:lnTo>
                    <a:pt x="228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Freeform 72">
              <a:extLst>
                <a:ext uri="{FF2B5EF4-FFF2-40B4-BE49-F238E27FC236}">
                  <a16:creationId xmlns:a16="http://schemas.microsoft.com/office/drawing/2014/main" id="{687765C4-0945-0628-0051-E5C5D9F44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512"/>
              <a:ext cx="229" cy="217"/>
            </a:xfrm>
            <a:custGeom>
              <a:avLst/>
              <a:gdLst>
                <a:gd name="T0" fmla="*/ 160 w 229"/>
                <a:gd name="T1" fmla="*/ 217 h 217"/>
                <a:gd name="T2" fmla="*/ 97 w 229"/>
                <a:gd name="T3" fmla="*/ 217 h 217"/>
                <a:gd name="T4" fmla="*/ 17 w 229"/>
                <a:gd name="T5" fmla="*/ 166 h 217"/>
                <a:gd name="T6" fmla="*/ 0 w 229"/>
                <a:gd name="T7" fmla="*/ 86 h 217"/>
                <a:gd name="T8" fmla="*/ 52 w 229"/>
                <a:gd name="T9" fmla="*/ 17 h 217"/>
                <a:gd name="T10" fmla="*/ 149 w 229"/>
                <a:gd name="T11" fmla="*/ 0 h 217"/>
                <a:gd name="T12" fmla="*/ 183 w 229"/>
                <a:gd name="T13" fmla="*/ 11 h 217"/>
                <a:gd name="T14" fmla="*/ 206 w 229"/>
                <a:gd name="T15" fmla="*/ 29 h 217"/>
                <a:gd name="T16" fmla="*/ 212 w 229"/>
                <a:gd name="T17" fmla="*/ 40 h 217"/>
                <a:gd name="T18" fmla="*/ 212 w 229"/>
                <a:gd name="T19" fmla="*/ 69 h 217"/>
                <a:gd name="T20" fmla="*/ 206 w 229"/>
                <a:gd name="T21" fmla="*/ 86 h 217"/>
                <a:gd name="T22" fmla="*/ 200 w 229"/>
                <a:gd name="T23" fmla="*/ 80 h 217"/>
                <a:gd name="T24" fmla="*/ 195 w 229"/>
                <a:gd name="T25" fmla="*/ 51 h 217"/>
                <a:gd name="T26" fmla="*/ 172 w 229"/>
                <a:gd name="T27" fmla="*/ 29 h 217"/>
                <a:gd name="T28" fmla="*/ 137 w 229"/>
                <a:gd name="T29" fmla="*/ 11 h 217"/>
                <a:gd name="T30" fmla="*/ 57 w 229"/>
                <a:gd name="T31" fmla="*/ 34 h 217"/>
                <a:gd name="T32" fmla="*/ 40 w 229"/>
                <a:gd name="T33" fmla="*/ 131 h 217"/>
                <a:gd name="T34" fmla="*/ 75 w 229"/>
                <a:gd name="T35" fmla="*/ 189 h 217"/>
                <a:gd name="T36" fmla="*/ 120 w 229"/>
                <a:gd name="T37" fmla="*/ 206 h 217"/>
                <a:gd name="T38" fmla="*/ 143 w 229"/>
                <a:gd name="T39" fmla="*/ 206 h 217"/>
                <a:gd name="T40" fmla="*/ 149 w 229"/>
                <a:gd name="T41" fmla="*/ 200 h 217"/>
                <a:gd name="T42" fmla="*/ 155 w 229"/>
                <a:gd name="T43" fmla="*/ 177 h 217"/>
                <a:gd name="T44" fmla="*/ 160 w 229"/>
                <a:gd name="T45" fmla="*/ 149 h 217"/>
                <a:gd name="T46" fmla="*/ 155 w 229"/>
                <a:gd name="T47" fmla="*/ 137 h 217"/>
                <a:gd name="T48" fmla="*/ 126 w 229"/>
                <a:gd name="T49" fmla="*/ 126 h 217"/>
                <a:gd name="T50" fmla="*/ 126 w 229"/>
                <a:gd name="T51" fmla="*/ 120 h 217"/>
                <a:gd name="T52" fmla="*/ 149 w 229"/>
                <a:gd name="T53" fmla="*/ 126 h 217"/>
                <a:gd name="T54" fmla="*/ 183 w 229"/>
                <a:gd name="T55" fmla="*/ 131 h 217"/>
                <a:gd name="T56" fmla="*/ 217 w 229"/>
                <a:gd name="T57" fmla="*/ 137 h 217"/>
                <a:gd name="T58" fmla="*/ 229 w 229"/>
                <a:gd name="T59" fmla="*/ 143 h 217"/>
                <a:gd name="T60" fmla="*/ 229 w 229"/>
                <a:gd name="T61" fmla="*/ 149 h 217"/>
                <a:gd name="T62" fmla="*/ 206 w 229"/>
                <a:gd name="T63" fmla="*/ 149 h 217"/>
                <a:gd name="T64" fmla="*/ 195 w 229"/>
                <a:gd name="T65" fmla="*/ 166 h 217"/>
                <a:gd name="T66" fmla="*/ 189 w 229"/>
                <a:gd name="T67" fmla="*/ 200 h 2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9"/>
                <a:gd name="T103" fmla="*/ 0 h 217"/>
                <a:gd name="T104" fmla="*/ 229 w 229"/>
                <a:gd name="T105" fmla="*/ 217 h 2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9" h="217">
                  <a:moveTo>
                    <a:pt x="189" y="211"/>
                  </a:moveTo>
                  <a:lnTo>
                    <a:pt x="160" y="217"/>
                  </a:lnTo>
                  <a:lnTo>
                    <a:pt x="132" y="217"/>
                  </a:lnTo>
                  <a:lnTo>
                    <a:pt x="97" y="217"/>
                  </a:lnTo>
                  <a:lnTo>
                    <a:pt x="52" y="200"/>
                  </a:lnTo>
                  <a:lnTo>
                    <a:pt x="17" y="166"/>
                  </a:lnTo>
                  <a:lnTo>
                    <a:pt x="0" y="131"/>
                  </a:lnTo>
                  <a:lnTo>
                    <a:pt x="0" y="86"/>
                  </a:lnTo>
                  <a:lnTo>
                    <a:pt x="17" y="46"/>
                  </a:lnTo>
                  <a:lnTo>
                    <a:pt x="52" y="17"/>
                  </a:lnTo>
                  <a:lnTo>
                    <a:pt x="97" y="0"/>
                  </a:lnTo>
                  <a:lnTo>
                    <a:pt x="149" y="0"/>
                  </a:lnTo>
                  <a:lnTo>
                    <a:pt x="166" y="6"/>
                  </a:lnTo>
                  <a:lnTo>
                    <a:pt x="183" y="11"/>
                  </a:lnTo>
                  <a:lnTo>
                    <a:pt x="195" y="17"/>
                  </a:lnTo>
                  <a:lnTo>
                    <a:pt x="206" y="29"/>
                  </a:lnTo>
                  <a:lnTo>
                    <a:pt x="212" y="34"/>
                  </a:lnTo>
                  <a:lnTo>
                    <a:pt x="212" y="40"/>
                  </a:lnTo>
                  <a:lnTo>
                    <a:pt x="212" y="51"/>
                  </a:lnTo>
                  <a:lnTo>
                    <a:pt x="212" y="69"/>
                  </a:lnTo>
                  <a:lnTo>
                    <a:pt x="206" y="80"/>
                  </a:lnTo>
                  <a:lnTo>
                    <a:pt x="206" y="86"/>
                  </a:lnTo>
                  <a:lnTo>
                    <a:pt x="200" y="80"/>
                  </a:lnTo>
                  <a:lnTo>
                    <a:pt x="200" y="69"/>
                  </a:lnTo>
                  <a:lnTo>
                    <a:pt x="195" y="51"/>
                  </a:lnTo>
                  <a:lnTo>
                    <a:pt x="183" y="40"/>
                  </a:lnTo>
                  <a:lnTo>
                    <a:pt x="172" y="29"/>
                  </a:lnTo>
                  <a:lnTo>
                    <a:pt x="160" y="17"/>
                  </a:lnTo>
                  <a:lnTo>
                    <a:pt x="137" y="11"/>
                  </a:lnTo>
                  <a:lnTo>
                    <a:pt x="92" y="11"/>
                  </a:lnTo>
                  <a:lnTo>
                    <a:pt x="57" y="34"/>
                  </a:lnTo>
                  <a:lnTo>
                    <a:pt x="40" y="86"/>
                  </a:lnTo>
                  <a:lnTo>
                    <a:pt x="40" y="131"/>
                  </a:lnTo>
                  <a:lnTo>
                    <a:pt x="52" y="166"/>
                  </a:lnTo>
                  <a:lnTo>
                    <a:pt x="75" y="189"/>
                  </a:lnTo>
                  <a:lnTo>
                    <a:pt x="109" y="206"/>
                  </a:lnTo>
                  <a:lnTo>
                    <a:pt x="120" y="206"/>
                  </a:lnTo>
                  <a:lnTo>
                    <a:pt x="137" y="206"/>
                  </a:lnTo>
                  <a:lnTo>
                    <a:pt x="143" y="206"/>
                  </a:lnTo>
                  <a:lnTo>
                    <a:pt x="149" y="200"/>
                  </a:lnTo>
                  <a:lnTo>
                    <a:pt x="155" y="189"/>
                  </a:lnTo>
                  <a:lnTo>
                    <a:pt x="155" y="177"/>
                  </a:lnTo>
                  <a:lnTo>
                    <a:pt x="160" y="160"/>
                  </a:lnTo>
                  <a:lnTo>
                    <a:pt x="160" y="149"/>
                  </a:lnTo>
                  <a:lnTo>
                    <a:pt x="155" y="143"/>
                  </a:lnTo>
                  <a:lnTo>
                    <a:pt x="155" y="137"/>
                  </a:lnTo>
                  <a:lnTo>
                    <a:pt x="143" y="131"/>
                  </a:lnTo>
                  <a:lnTo>
                    <a:pt x="126" y="126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49" y="126"/>
                  </a:lnTo>
                  <a:lnTo>
                    <a:pt x="166" y="126"/>
                  </a:lnTo>
                  <a:lnTo>
                    <a:pt x="183" y="131"/>
                  </a:lnTo>
                  <a:lnTo>
                    <a:pt x="200" y="137"/>
                  </a:lnTo>
                  <a:lnTo>
                    <a:pt x="217" y="137"/>
                  </a:lnTo>
                  <a:lnTo>
                    <a:pt x="229" y="137"/>
                  </a:lnTo>
                  <a:lnTo>
                    <a:pt x="229" y="143"/>
                  </a:lnTo>
                  <a:lnTo>
                    <a:pt x="229" y="149"/>
                  </a:lnTo>
                  <a:lnTo>
                    <a:pt x="212" y="143"/>
                  </a:lnTo>
                  <a:lnTo>
                    <a:pt x="206" y="149"/>
                  </a:lnTo>
                  <a:lnTo>
                    <a:pt x="200" y="154"/>
                  </a:lnTo>
                  <a:lnTo>
                    <a:pt x="195" y="166"/>
                  </a:lnTo>
                  <a:lnTo>
                    <a:pt x="189" y="189"/>
                  </a:lnTo>
                  <a:lnTo>
                    <a:pt x="189" y="200"/>
                  </a:lnTo>
                  <a:lnTo>
                    <a:pt x="189" y="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Freeform 73">
              <a:extLst>
                <a:ext uri="{FF2B5EF4-FFF2-40B4-BE49-F238E27FC236}">
                  <a16:creationId xmlns:a16="http://schemas.microsoft.com/office/drawing/2014/main" id="{1C73FF12-DC6A-FF32-5F28-D6167C37E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592"/>
              <a:ext cx="263" cy="269"/>
            </a:xfrm>
            <a:custGeom>
              <a:avLst/>
              <a:gdLst>
                <a:gd name="T0" fmla="*/ 177 w 263"/>
                <a:gd name="T1" fmla="*/ 223 h 269"/>
                <a:gd name="T2" fmla="*/ 149 w 263"/>
                <a:gd name="T3" fmla="*/ 251 h 269"/>
                <a:gd name="T4" fmla="*/ 109 w 263"/>
                <a:gd name="T5" fmla="*/ 269 h 269"/>
                <a:gd name="T6" fmla="*/ 57 w 263"/>
                <a:gd name="T7" fmla="*/ 251 h 269"/>
                <a:gd name="T8" fmla="*/ 17 w 263"/>
                <a:gd name="T9" fmla="*/ 223 h 269"/>
                <a:gd name="T10" fmla="*/ 0 w 263"/>
                <a:gd name="T11" fmla="*/ 183 h 269"/>
                <a:gd name="T12" fmla="*/ 12 w 263"/>
                <a:gd name="T13" fmla="*/ 137 h 269"/>
                <a:gd name="T14" fmla="*/ 46 w 263"/>
                <a:gd name="T15" fmla="*/ 69 h 269"/>
                <a:gd name="T16" fmla="*/ 52 w 263"/>
                <a:gd name="T17" fmla="*/ 51 h 269"/>
                <a:gd name="T18" fmla="*/ 57 w 263"/>
                <a:gd name="T19" fmla="*/ 40 h 269"/>
                <a:gd name="T20" fmla="*/ 57 w 263"/>
                <a:gd name="T21" fmla="*/ 29 h 269"/>
                <a:gd name="T22" fmla="*/ 52 w 263"/>
                <a:gd name="T23" fmla="*/ 23 h 269"/>
                <a:gd name="T24" fmla="*/ 46 w 263"/>
                <a:gd name="T25" fmla="*/ 17 h 269"/>
                <a:gd name="T26" fmla="*/ 34 w 263"/>
                <a:gd name="T27" fmla="*/ 11 h 269"/>
                <a:gd name="T28" fmla="*/ 34 w 263"/>
                <a:gd name="T29" fmla="*/ 6 h 269"/>
                <a:gd name="T30" fmla="*/ 40 w 263"/>
                <a:gd name="T31" fmla="*/ 6 h 269"/>
                <a:gd name="T32" fmla="*/ 40 w 263"/>
                <a:gd name="T33" fmla="*/ 0 h 269"/>
                <a:gd name="T34" fmla="*/ 52 w 263"/>
                <a:gd name="T35" fmla="*/ 11 h 269"/>
                <a:gd name="T36" fmla="*/ 69 w 263"/>
                <a:gd name="T37" fmla="*/ 17 h 269"/>
                <a:gd name="T38" fmla="*/ 86 w 263"/>
                <a:gd name="T39" fmla="*/ 29 h 269"/>
                <a:gd name="T40" fmla="*/ 103 w 263"/>
                <a:gd name="T41" fmla="*/ 34 h 269"/>
                <a:gd name="T42" fmla="*/ 120 w 263"/>
                <a:gd name="T43" fmla="*/ 40 h 269"/>
                <a:gd name="T44" fmla="*/ 132 w 263"/>
                <a:gd name="T45" fmla="*/ 46 h 269"/>
                <a:gd name="T46" fmla="*/ 132 w 263"/>
                <a:gd name="T47" fmla="*/ 51 h 269"/>
                <a:gd name="T48" fmla="*/ 132 w 263"/>
                <a:gd name="T49" fmla="*/ 51 h 269"/>
                <a:gd name="T50" fmla="*/ 126 w 263"/>
                <a:gd name="T51" fmla="*/ 51 h 269"/>
                <a:gd name="T52" fmla="*/ 114 w 263"/>
                <a:gd name="T53" fmla="*/ 51 h 269"/>
                <a:gd name="T54" fmla="*/ 103 w 263"/>
                <a:gd name="T55" fmla="*/ 51 h 269"/>
                <a:gd name="T56" fmla="*/ 92 w 263"/>
                <a:gd name="T57" fmla="*/ 57 h 269"/>
                <a:gd name="T58" fmla="*/ 86 w 263"/>
                <a:gd name="T59" fmla="*/ 69 h 269"/>
                <a:gd name="T60" fmla="*/ 74 w 263"/>
                <a:gd name="T61" fmla="*/ 86 h 269"/>
                <a:gd name="T62" fmla="*/ 46 w 263"/>
                <a:gd name="T63" fmla="*/ 149 h 269"/>
                <a:gd name="T64" fmla="*/ 34 w 263"/>
                <a:gd name="T65" fmla="*/ 189 h 269"/>
                <a:gd name="T66" fmla="*/ 46 w 263"/>
                <a:gd name="T67" fmla="*/ 223 h 269"/>
                <a:gd name="T68" fmla="*/ 74 w 263"/>
                <a:gd name="T69" fmla="*/ 240 h 269"/>
                <a:gd name="T70" fmla="*/ 97 w 263"/>
                <a:gd name="T71" fmla="*/ 251 h 269"/>
                <a:gd name="T72" fmla="*/ 114 w 263"/>
                <a:gd name="T73" fmla="*/ 251 h 269"/>
                <a:gd name="T74" fmla="*/ 132 w 263"/>
                <a:gd name="T75" fmla="*/ 246 h 269"/>
                <a:gd name="T76" fmla="*/ 149 w 263"/>
                <a:gd name="T77" fmla="*/ 229 h 269"/>
                <a:gd name="T78" fmla="*/ 160 w 263"/>
                <a:gd name="T79" fmla="*/ 211 h 269"/>
                <a:gd name="T80" fmla="*/ 194 w 263"/>
                <a:gd name="T81" fmla="*/ 143 h 269"/>
                <a:gd name="T82" fmla="*/ 206 w 263"/>
                <a:gd name="T83" fmla="*/ 126 h 269"/>
                <a:gd name="T84" fmla="*/ 206 w 263"/>
                <a:gd name="T85" fmla="*/ 109 h 269"/>
                <a:gd name="T86" fmla="*/ 206 w 263"/>
                <a:gd name="T87" fmla="*/ 103 h 269"/>
                <a:gd name="T88" fmla="*/ 200 w 263"/>
                <a:gd name="T89" fmla="*/ 91 h 269"/>
                <a:gd name="T90" fmla="*/ 189 w 263"/>
                <a:gd name="T91" fmla="*/ 86 h 269"/>
                <a:gd name="T92" fmla="*/ 189 w 263"/>
                <a:gd name="T93" fmla="*/ 80 h 269"/>
                <a:gd name="T94" fmla="*/ 189 w 263"/>
                <a:gd name="T95" fmla="*/ 80 h 269"/>
                <a:gd name="T96" fmla="*/ 194 w 263"/>
                <a:gd name="T97" fmla="*/ 80 h 269"/>
                <a:gd name="T98" fmla="*/ 206 w 263"/>
                <a:gd name="T99" fmla="*/ 86 h 269"/>
                <a:gd name="T100" fmla="*/ 217 w 263"/>
                <a:gd name="T101" fmla="*/ 91 h 269"/>
                <a:gd name="T102" fmla="*/ 229 w 263"/>
                <a:gd name="T103" fmla="*/ 97 h 269"/>
                <a:gd name="T104" fmla="*/ 246 w 263"/>
                <a:gd name="T105" fmla="*/ 109 h 269"/>
                <a:gd name="T106" fmla="*/ 263 w 263"/>
                <a:gd name="T107" fmla="*/ 114 h 269"/>
                <a:gd name="T108" fmla="*/ 263 w 263"/>
                <a:gd name="T109" fmla="*/ 114 h 269"/>
                <a:gd name="T110" fmla="*/ 263 w 263"/>
                <a:gd name="T111" fmla="*/ 120 h 269"/>
                <a:gd name="T112" fmla="*/ 263 w 263"/>
                <a:gd name="T113" fmla="*/ 120 h 269"/>
                <a:gd name="T114" fmla="*/ 246 w 263"/>
                <a:gd name="T115" fmla="*/ 114 h 269"/>
                <a:gd name="T116" fmla="*/ 234 w 263"/>
                <a:gd name="T117" fmla="*/ 114 h 269"/>
                <a:gd name="T118" fmla="*/ 229 w 263"/>
                <a:gd name="T119" fmla="*/ 120 h 269"/>
                <a:gd name="T120" fmla="*/ 217 w 263"/>
                <a:gd name="T121" fmla="*/ 131 h 269"/>
                <a:gd name="T122" fmla="*/ 212 w 263"/>
                <a:gd name="T123" fmla="*/ 149 h 269"/>
                <a:gd name="T124" fmla="*/ 177 w 263"/>
                <a:gd name="T125" fmla="*/ 223 h 2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3"/>
                <a:gd name="T190" fmla="*/ 0 h 269"/>
                <a:gd name="T191" fmla="*/ 263 w 263"/>
                <a:gd name="T192" fmla="*/ 269 h 26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3" h="269">
                  <a:moveTo>
                    <a:pt x="177" y="223"/>
                  </a:moveTo>
                  <a:lnTo>
                    <a:pt x="149" y="251"/>
                  </a:lnTo>
                  <a:lnTo>
                    <a:pt x="109" y="269"/>
                  </a:lnTo>
                  <a:lnTo>
                    <a:pt x="57" y="251"/>
                  </a:lnTo>
                  <a:lnTo>
                    <a:pt x="17" y="223"/>
                  </a:lnTo>
                  <a:lnTo>
                    <a:pt x="0" y="183"/>
                  </a:lnTo>
                  <a:lnTo>
                    <a:pt x="12" y="137"/>
                  </a:lnTo>
                  <a:lnTo>
                    <a:pt x="46" y="69"/>
                  </a:lnTo>
                  <a:lnTo>
                    <a:pt x="52" y="51"/>
                  </a:lnTo>
                  <a:lnTo>
                    <a:pt x="57" y="40"/>
                  </a:lnTo>
                  <a:lnTo>
                    <a:pt x="57" y="29"/>
                  </a:lnTo>
                  <a:lnTo>
                    <a:pt x="52" y="23"/>
                  </a:lnTo>
                  <a:lnTo>
                    <a:pt x="46" y="17"/>
                  </a:lnTo>
                  <a:lnTo>
                    <a:pt x="34" y="11"/>
                  </a:lnTo>
                  <a:lnTo>
                    <a:pt x="34" y="6"/>
                  </a:lnTo>
                  <a:lnTo>
                    <a:pt x="40" y="6"/>
                  </a:lnTo>
                  <a:lnTo>
                    <a:pt x="40" y="0"/>
                  </a:lnTo>
                  <a:lnTo>
                    <a:pt x="52" y="11"/>
                  </a:lnTo>
                  <a:lnTo>
                    <a:pt x="69" y="17"/>
                  </a:lnTo>
                  <a:lnTo>
                    <a:pt x="86" y="29"/>
                  </a:lnTo>
                  <a:lnTo>
                    <a:pt x="103" y="34"/>
                  </a:lnTo>
                  <a:lnTo>
                    <a:pt x="120" y="40"/>
                  </a:lnTo>
                  <a:lnTo>
                    <a:pt x="132" y="46"/>
                  </a:lnTo>
                  <a:lnTo>
                    <a:pt x="132" y="51"/>
                  </a:lnTo>
                  <a:lnTo>
                    <a:pt x="126" y="51"/>
                  </a:lnTo>
                  <a:lnTo>
                    <a:pt x="114" y="51"/>
                  </a:lnTo>
                  <a:lnTo>
                    <a:pt x="103" y="51"/>
                  </a:lnTo>
                  <a:lnTo>
                    <a:pt x="92" y="57"/>
                  </a:lnTo>
                  <a:lnTo>
                    <a:pt x="86" y="69"/>
                  </a:lnTo>
                  <a:lnTo>
                    <a:pt x="74" y="86"/>
                  </a:lnTo>
                  <a:lnTo>
                    <a:pt x="46" y="149"/>
                  </a:lnTo>
                  <a:lnTo>
                    <a:pt x="34" y="189"/>
                  </a:lnTo>
                  <a:lnTo>
                    <a:pt x="46" y="223"/>
                  </a:lnTo>
                  <a:lnTo>
                    <a:pt x="74" y="240"/>
                  </a:lnTo>
                  <a:lnTo>
                    <a:pt x="97" y="251"/>
                  </a:lnTo>
                  <a:lnTo>
                    <a:pt x="114" y="251"/>
                  </a:lnTo>
                  <a:lnTo>
                    <a:pt x="132" y="246"/>
                  </a:lnTo>
                  <a:lnTo>
                    <a:pt x="149" y="229"/>
                  </a:lnTo>
                  <a:lnTo>
                    <a:pt x="160" y="211"/>
                  </a:lnTo>
                  <a:lnTo>
                    <a:pt x="194" y="143"/>
                  </a:lnTo>
                  <a:lnTo>
                    <a:pt x="206" y="126"/>
                  </a:lnTo>
                  <a:lnTo>
                    <a:pt x="206" y="109"/>
                  </a:lnTo>
                  <a:lnTo>
                    <a:pt x="206" y="103"/>
                  </a:lnTo>
                  <a:lnTo>
                    <a:pt x="200" y="91"/>
                  </a:lnTo>
                  <a:lnTo>
                    <a:pt x="189" y="86"/>
                  </a:lnTo>
                  <a:lnTo>
                    <a:pt x="189" y="80"/>
                  </a:lnTo>
                  <a:lnTo>
                    <a:pt x="194" y="80"/>
                  </a:lnTo>
                  <a:lnTo>
                    <a:pt x="206" y="86"/>
                  </a:lnTo>
                  <a:lnTo>
                    <a:pt x="217" y="91"/>
                  </a:lnTo>
                  <a:lnTo>
                    <a:pt x="229" y="97"/>
                  </a:lnTo>
                  <a:lnTo>
                    <a:pt x="246" y="109"/>
                  </a:lnTo>
                  <a:lnTo>
                    <a:pt x="263" y="114"/>
                  </a:lnTo>
                  <a:lnTo>
                    <a:pt x="263" y="120"/>
                  </a:lnTo>
                  <a:lnTo>
                    <a:pt x="246" y="114"/>
                  </a:lnTo>
                  <a:lnTo>
                    <a:pt x="234" y="114"/>
                  </a:lnTo>
                  <a:lnTo>
                    <a:pt x="229" y="120"/>
                  </a:lnTo>
                  <a:lnTo>
                    <a:pt x="217" y="131"/>
                  </a:lnTo>
                  <a:lnTo>
                    <a:pt x="212" y="149"/>
                  </a:lnTo>
                  <a:lnTo>
                    <a:pt x="177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Freeform 74">
              <a:extLst>
                <a:ext uri="{FF2B5EF4-FFF2-40B4-BE49-F238E27FC236}">
                  <a16:creationId xmlns:a16="http://schemas.microsoft.com/office/drawing/2014/main" id="{671FF1CC-6CFC-A168-E79D-35CE9E84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" y="746"/>
              <a:ext cx="332" cy="309"/>
            </a:xfrm>
            <a:custGeom>
              <a:avLst/>
              <a:gdLst>
                <a:gd name="T0" fmla="*/ 200 w 332"/>
                <a:gd name="T1" fmla="*/ 269 h 309"/>
                <a:gd name="T2" fmla="*/ 183 w 332"/>
                <a:gd name="T3" fmla="*/ 297 h 309"/>
                <a:gd name="T4" fmla="*/ 172 w 332"/>
                <a:gd name="T5" fmla="*/ 309 h 309"/>
                <a:gd name="T6" fmla="*/ 143 w 332"/>
                <a:gd name="T7" fmla="*/ 75 h 309"/>
                <a:gd name="T8" fmla="*/ 69 w 332"/>
                <a:gd name="T9" fmla="*/ 172 h 309"/>
                <a:gd name="T10" fmla="*/ 57 w 332"/>
                <a:gd name="T11" fmla="*/ 195 h 309"/>
                <a:gd name="T12" fmla="*/ 74 w 332"/>
                <a:gd name="T13" fmla="*/ 217 h 309"/>
                <a:gd name="T14" fmla="*/ 69 w 332"/>
                <a:gd name="T15" fmla="*/ 223 h 309"/>
                <a:gd name="T16" fmla="*/ 57 w 332"/>
                <a:gd name="T17" fmla="*/ 212 h 309"/>
                <a:gd name="T18" fmla="*/ 23 w 332"/>
                <a:gd name="T19" fmla="*/ 183 h 309"/>
                <a:gd name="T20" fmla="*/ 0 w 332"/>
                <a:gd name="T21" fmla="*/ 172 h 309"/>
                <a:gd name="T22" fmla="*/ 6 w 332"/>
                <a:gd name="T23" fmla="*/ 166 h 309"/>
                <a:gd name="T24" fmla="*/ 29 w 332"/>
                <a:gd name="T25" fmla="*/ 172 h 309"/>
                <a:gd name="T26" fmla="*/ 52 w 332"/>
                <a:gd name="T27" fmla="*/ 160 h 309"/>
                <a:gd name="T28" fmla="*/ 132 w 332"/>
                <a:gd name="T29" fmla="*/ 57 h 309"/>
                <a:gd name="T30" fmla="*/ 137 w 332"/>
                <a:gd name="T31" fmla="*/ 35 h 309"/>
                <a:gd name="T32" fmla="*/ 126 w 332"/>
                <a:gd name="T33" fmla="*/ 12 h 309"/>
                <a:gd name="T34" fmla="*/ 120 w 332"/>
                <a:gd name="T35" fmla="*/ 0 h 309"/>
                <a:gd name="T36" fmla="*/ 126 w 332"/>
                <a:gd name="T37" fmla="*/ 0 h 309"/>
                <a:gd name="T38" fmla="*/ 154 w 332"/>
                <a:gd name="T39" fmla="*/ 23 h 309"/>
                <a:gd name="T40" fmla="*/ 194 w 332"/>
                <a:gd name="T41" fmla="*/ 252 h 309"/>
                <a:gd name="T42" fmla="*/ 269 w 332"/>
                <a:gd name="T43" fmla="*/ 155 h 309"/>
                <a:gd name="T44" fmla="*/ 274 w 332"/>
                <a:gd name="T45" fmla="*/ 132 h 309"/>
                <a:gd name="T46" fmla="*/ 263 w 332"/>
                <a:gd name="T47" fmla="*/ 115 h 309"/>
                <a:gd name="T48" fmla="*/ 263 w 332"/>
                <a:gd name="T49" fmla="*/ 109 h 309"/>
                <a:gd name="T50" fmla="*/ 274 w 332"/>
                <a:gd name="T51" fmla="*/ 115 h 309"/>
                <a:gd name="T52" fmla="*/ 297 w 332"/>
                <a:gd name="T53" fmla="*/ 132 h 309"/>
                <a:gd name="T54" fmla="*/ 332 w 332"/>
                <a:gd name="T55" fmla="*/ 155 h 309"/>
                <a:gd name="T56" fmla="*/ 332 w 332"/>
                <a:gd name="T57" fmla="*/ 160 h 309"/>
                <a:gd name="T58" fmla="*/ 314 w 332"/>
                <a:gd name="T59" fmla="*/ 155 h 309"/>
                <a:gd name="T60" fmla="*/ 292 w 332"/>
                <a:gd name="T61" fmla="*/ 160 h 309"/>
                <a:gd name="T62" fmla="*/ 269 w 332"/>
                <a:gd name="T63" fmla="*/ 183 h 3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2"/>
                <a:gd name="T97" fmla="*/ 0 h 309"/>
                <a:gd name="T98" fmla="*/ 332 w 332"/>
                <a:gd name="T99" fmla="*/ 309 h 30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2" h="309">
                  <a:moveTo>
                    <a:pt x="212" y="257"/>
                  </a:moveTo>
                  <a:lnTo>
                    <a:pt x="200" y="269"/>
                  </a:lnTo>
                  <a:lnTo>
                    <a:pt x="189" y="286"/>
                  </a:lnTo>
                  <a:lnTo>
                    <a:pt x="183" y="297"/>
                  </a:lnTo>
                  <a:lnTo>
                    <a:pt x="177" y="309"/>
                  </a:lnTo>
                  <a:lnTo>
                    <a:pt x="172" y="309"/>
                  </a:lnTo>
                  <a:lnTo>
                    <a:pt x="166" y="303"/>
                  </a:lnTo>
                  <a:lnTo>
                    <a:pt x="143" y="75"/>
                  </a:lnTo>
                  <a:lnTo>
                    <a:pt x="80" y="155"/>
                  </a:lnTo>
                  <a:lnTo>
                    <a:pt x="69" y="172"/>
                  </a:lnTo>
                  <a:lnTo>
                    <a:pt x="63" y="183"/>
                  </a:lnTo>
                  <a:lnTo>
                    <a:pt x="57" y="195"/>
                  </a:lnTo>
                  <a:lnTo>
                    <a:pt x="63" y="206"/>
                  </a:lnTo>
                  <a:lnTo>
                    <a:pt x="74" y="217"/>
                  </a:lnTo>
                  <a:lnTo>
                    <a:pt x="69" y="223"/>
                  </a:lnTo>
                  <a:lnTo>
                    <a:pt x="57" y="212"/>
                  </a:lnTo>
                  <a:lnTo>
                    <a:pt x="40" y="200"/>
                  </a:lnTo>
                  <a:lnTo>
                    <a:pt x="23" y="183"/>
                  </a:lnTo>
                  <a:lnTo>
                    <a:pt x="0" y="172"/>
                  </a:lnTo>
                  <a:lnTo>
                    <a:pt x="6" y="166"/>
                  </a:lnTo>
                  <a:lnTo>
                    <a:pt x="23" y="172"/>
                  </a:lnTo>
                  <a:lnTo>
                    <a:pt x="29" y="172"/>
                  </a:lnTo>
                  <a:lnTo>
                    <a:pt x="40" y="172"/>
                  </a:lnTo>
                  <a:lnTo>
                    <a:pt x="52" y="160"/>
                  </a:lnTo>
                  <a:lnTo>
                    <a:pt x="63" y="149"/>
                  </a:lnTo>
                  <a:lnTo>
                    <a:pt x="132" y="57"/>
                  </a:lnTo>
                  <a:lnTo>
                    <a:pt x="137" y="52"/>
                  </a:lnTo>
                  <a:lnTo>
                    <a:pt x="137" y="35"/>
                  </a:lnTo>
                  <a:lnTo>
                    <a:pt x="132" y="23"/>
                  </a:lnTo>
                  <a:lnTo>
                    <a:pt x="126" y="12"/>
                  </a:lnTo>
                  <a:lnTo>
                    <a:pt x="120" y="6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7" y="12"/>
                  </a:lnTo>
                  <a:lnTo>
                    <a:pt x="154" y="23"/>
                  </a:lnTo>
                  <a:lnTo>
                    <a:pt x="172" y="35"/>
                  </a:lnTo>
                  <a:lnTo>
                    <a:pt x="194" y="252"/>
                  </a:lnTo>
                  <a:lnTo>
                    <a:pt x="257" y="172"/>
                  </a:lnTo>
                  <a:lnTo>
                    <a:pt x="269" y="155"/>
                  </a:lnTo>
                  <a:lnTo>
                    <a:pt x="274" y="143"/>
                  </a:lnTo>
                  <a:lnTo>
                    <a:pt x="274" y="132"/>
                  </a:lnTo>
                  <a:lnTo>
                    <a:pt x="269" y="126"/>
                  </a:lnTo>
                  <a:lnTo>
                    <a:pt x="263" y="115"/>
                  </a:lnTo>
                  <a:lnTo>
                    <a:pt x="263" y="109"/>
                  </a:lnTo>
                  <a:lnTo>
                    <a:pt x="269" y="109"/>
                  </a:lnTo>
                  <a:lnTo>
                    <a:pt x="274" y="115"/>
                  </a:lnTo>
                  <a:lnTo>
                    <a:pt x="286" y="126"/>
                  </a:lnTo>
                  <a:lnTo>
                    <a:pt x="297" y="132"/>
                  </a:lnTo>
                  <a:lnTo>
                    <a:pt x="314" y="149"/>
                  </a:lnTo>
                  <a:lnTo>
                    <a:pt x="332" y="155"/>
                  </a:lnTo>
                  <a:lnTo>
                    <a:pt x="332" y="160"/>
                  </a:lnTo>
                  <a:lnTo>
                    <a:pt x="326" y="166"/>
                  </a:lnTo>
                  <a:lnTo>
                    <a:pt x="314" y="155"/>
                  </a:lnTo>
                  <a:lnTo>
                    <a:pt x="303" y="155"/>
                  </a:lnTo>
                  <a:lnTo>
                    <a:pt x="292" y="160"/>
                  </a:lnTo>
                  <a:lnTo>
                    <a:pt x="280" y="166"/>
                  </a:lnTo>
                  <a:lnTo>
                    <a:pt x="269" y="183"/>
                  </a:lnTo>
                  <a:lnTo>
                    <a:pt x="212" y="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Freeform 75">
              <a:extLst>
                <a:ext uri="{FF2B5EF4-FFF2-40B4-BE49-F238E27FC236}">
                  <a16:creationId xmlns:a16="http://schemas.microsoft.com/office/drawing/2014/main" id="{69405C24-F78C-A547-4D97-1838EF3B6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" y="963"/>
              <a:ext cx="223" cy="218"/>
            </a:xfrm>
            <a:custGeom>
              <a:avLst/>
              <a:gdLst>
                <a:gd name="T0" fmla="*/ 40 w 223"/>
                <a:gd name="T1" fmla="*/ 183 h 218"/>
                <a:gd name="T2" fmla="*/ 23 w 223"/>
                <a:gd name="T3" fmla="*/ 166 h 218"/>
                <a:gd name="T4" fmla="*/ 11 w 223"/>
                <a:gd name="T5" fmla="*/ 155 h 218"/>
                <a:gd name="T6" fmla="*/ 0 w 223"/>
                <a:gd name="T7" fmla="*/ 143 h 218"/>
                <a:gd name="T8" fmla="*/ 0 w 223"/>
                <a:gd name="T9" fmla="*/ 143 h 218"/>
                <a:gd name="T10" fmla="*/ 5 w 223"/>
                <a:gd name="T11" fmla="*/ 138 h 218"/>
                <a:gd name="T12" fmla="*/ 5 w 223"/>
                <a:gd name="T13" fmla="*/ 138 h 218"/>
                <a:gd name="T14" fmla="*/ 17 w 223"/>
                <a:gd name="T15" fmla="*/ 143 h 218"/>
                <a:gd name="T16" fmla="*/ 23 w 223"/>
                <a:gd name="T17" fmla="*/ 149 h 218"/>
                <a:gd name="T18" fmla="*/ 34 w 223"/>
                <a:gd name="T19" fmla="*/ 149 h 218"/>
                <a:gd name="T20" fmla="*/ 40 w 223"/>
                <a:gd name="T21" fmla="*/ 149 h 218"/>
                <a:gd name="T22" fmla="*/ 51 w 223"/>
                <a:gd name="T23" fmla="*/ 138 h 218"/>
                <a:gd name="T24" fmla="*/ 63 w 223"/>
                <a:gd name="T25" fmla="*/ 126 h 218"/>
                <a:gd name="T26" fmla="*/ 137 w 223"/>
                <a:gd name="T27" fmla="*/ 63 h 218"/>
                <a:gd name="T28" fmla="*/ 148 w 223"/>
                <a:gd name="T29" fmla="*/ 46 h 218"/>
                <a:gd name="T30" fmla="*/ 160 w 223"/>
                <a:gd name="T31" fmla="*/ 40 h 218"/>
                <a:gd name="T32" fmla="*/ 160 w 223"/>
                <a:gd name="T33" fmla="*/ 29 h 218"/>
                <a:gd name="T34" fmla="*/ 160 w 223"/>
                <a:gd name="T35" fmla="*/ 23 h 218"/>
                <a:gd name="T36" fmla="*/ 160 w 223"/>
                <a:gd name="T37" fmla="*/ 12 h 218"/>
                <a:gd name="T38" fmla="*/ 148 w 223"/>
                <a:gd name="T39" fmla="*/ 0 h 218"/>
                <a:gd name="T40" fmla="*/ 154 w 223"/>
                <a:gd name="T41" fmla="*/ 0 h 218"/>
                <a:gd name="T42" fmla="*/ 154 w 223"/>
                <a:gd name="T43" fmla="*/ 0 h 218"/>
                <a:gd name="T44" fmla="*/ 160 w 223"/>
                <a:gd name="T45" fmla="*/ 0 h 218"/>
                <a:gd name="T46" fmla="*/ 165 w 223"/>
                <a:gd name="T47" fmla="*/ 12 h 218"/>
                <a:gd name="T48" fmla="*/ 177 w 223"/>
                <a:gd name="T49" fmla="*/ 23 h 218"/>
                <a:gd name="T50" fmla="*/ 194 w 223"/>
                <a:gd name="T51" fmla="*/ 40 h 218"/>
                <a:gd name="T52" fmla="*/ 200 w 223"/>
                <a:gd name="T53" fmla="*/ 46 h 218"/>
                <a:gd name="T54" fmla="*/ 211 w 223"/>
                <a:gd name="T55" fmla="*/ 58 h 218"/>
                <a:gd name="T56" fmla="*/ 217 w 223"/>
                <a:gd name="T57" fmla="*/ 63 h 218"/>
                <a:gd name="T58" fmla="*/ 223 w 223"/>
                <a:gd name="T59" fmla="*/ 69 h 218"/>
                <a:gd name="T60" fmla="*/ 223 w 223"/>
                <a:gd name="T61" fmla="*/ 75 h 218"/>
                <a:gd name="T62" fmla="*/ 223 w 223"/>
                <a:gd name="T63" fmla="*/ 75 h 218"/>
                <a:gd name="T64" fmla="*/ 217 w 223"/>
                <a:gd name="T65" fmla="*/ 75 h 218"/>
                <a:gd name="T66" fmla="*/ 205 w 223"/>
                <a:gd name="T67" fmla="*/ 69 h 218"/>
                <a:gd name="T68" fmla="*/ 200 w 223"/>
                <a:gd name="T69" fmla="*/ 63 h 218"/>
                <a:gd name="T70" fmla="*/ 188 w 223"/>
                <a:gd name="T71" fmla="*/ 69 h 218"/>
                <a:gd name="T72" fmla="*/ 177 w 223"/>
                <a:gd name="T73" fmla="*/ 75 h 218"/>
                <a:gd name="T74" fmla="*/ 160 w 223"/>
                <a:gd name="T75" fmla="*/ 86 h 218"/>
                <a:gd name="T76" fmla="*/ 91 w 223"/>
                <a:gd name="T77" fmla="*/ 155 h 218"/>
                <a:gd name="T78" fmla="*/ 74 w 223"/>
                <a:gd name="T79" fmla="*/ 166 h 218"/>
                <a:gd name="T80" fmla="*/ 68 w 223"/>
                <a:gd name="T81" fmla="*/ 178 h 218"/>
                <a:gd name="T82" fmla="*/ 63 w 223"/>
                <a:gd name="T83" fmla="*/ 189 h 218"/>
                <a:gd name="T84" fmla="*/ 68 w 223"/>
                <a:gd name="T85" fmla="*/ 200 h 218"/>
                <a:gd name="T86" fmla="*/ 74 w 223"/>
                <a:gd name="T87" fmla="*/ 212 h 218"/>
                <a:gd name="T88" fmla="*/ 74 w 223"/>
                <a:gd name="T89" fmla="*/ 212 h 218"/>
                <a:gd name="T90" fmla="*/ 74 w 223"/>
                <a:gd name="T91" fmla="*/ 218 h 218"/>
                <a:gd name="T92" fmla="*/ 68 w 223"/>
                <a:gd name="T93" fmla="*/ 218 h 218"/>
                <a:gd name="T94" fmla="*/ 63 w 223"/>
                <a:gd name="T95" fmla="*/ 212 h 218"/>
                <a:gd name="T96" fmla="*/ 57 w 223"/>
                <a:gd name="T97" fmla="*/ 200 h 218"/>
                <a:gd name="T98" fmla="*/ 45 w 223"/>
                <a:gd name="T99" fmla="*/ 189 h 218"/>
                <a:gd name="T100" fmla="*/ 40 w 223"/>
                <a:gd name="T101" fmla="*/ 183 h 2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3"/>
                <a:gd name="T154" fmla="*/ 0 h 218"/>
                <a:gd name="T155" fmla="*/ 223 w 223"/>
                <a:gd name="T156" fmla="*/ 218 h 2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3" h="218">
                  <a:moveTo>
                    <a:pt x="40" y="183"/>
                  </a:moveTo>
                  <a:lnTo>
                    <a:pt x="23" y="166"/>
                  </a:lnTo>
                  <a:lnTo>
                    <a:pt x="11" y="155"/>
                  </a:lnTo>
                  <a:lnTo>
                    <a:pt x="0" y="143"/>
                  </a:lnTo>
                  <a:lnTo>
                    <a:pt x="5" y="138"/>
                  </a:lnTo>
                  <a:lnTo>
                    <a:pt x="17" y="143"/>
                  </a:lnTo>
                  <a:lnTo>
                    <a:pt x="23" y="149"/>
                  </a:lnTo>
                  <a:lnTo>
                    <a:pt x="34" y="149"/>
                  </a:lnTo>
                  <a:lnTo>
                    <a:pt x="40" y="149"/>
                  </a:lnTo>
                  <a:lnTo>
                    <a:pt x="51" y="138"/>
                  </a:lnTo>
                  <a:lnTo>
                    <a:pt x="63" y="126"/>
                  </a:lnTo>
                  <a:lnTo>
                    <a:pt x="137" y="63"/>
                  </a:lnTo>
                  <a:lnTo>
                    <a:pt x="148" y="46"/>
                  </a:lnTo>
                  <a:lnTo>
                    <a:pt x="160" y="40"/>
                  </a:lnTo>
                  <a:lnTo>
                    <a:pt x="160" y="29"/>
                  </a:lnTo>
                  <a:lnTo>
                    <a:pt x="160" y="23"/>
                  </a:lnTo>
                  <a:lnTo>
                    <a:pt x="160" y="12"/>
                  </a:lnTo>
                  <a:lnTo>
                    <a:pt x="148" y="0"/>
                  </a:lnTo>
                  <a:lnTo>
                    <a:pt x="154" y="0"/>
                  </a:lnTo>
                  <a:lnTo>
                    <a:pt x="160" y="0"/>
                  </a:lnTo>
                  <a:lnTo>
                    <a:pt x="165" y="12"/>
                  </a:lnTo>
                  <a:lnTo>
                    <a:pt x="177" y="23"/>
                  </a:lnTo>
                  <a:lnTo>
                    <a:pt x="194" y="40"/>
                  </a:lnTo>
                  <a:lnTo>
                    <a:pt x="200" y="46"/>
                  </a:lnTo>
                  <a:lnTo>
                    <a:pt x="211" y="58"/>
                  </a:lnTo>
                  <a:lnTo>
                    <a:pt x="217" y="63"/>
                  </a:lnTo>
                  <a:lnTo>
                    <a:pt x="223" y="69"/>
                  </a:lnTo>
                  <a:lnTo>
                    <a:pt x="223" y="75"/>
                  </a:lnTo>
                  <a:lnTo>
                    <a:pt x="217" y="75"/>
                  </a:lnTo>
                  <a:lnTo>
                    <a:pt x="205" y="69"/>
                  </a:lnTo>
                  <a:lnTo>
                    <a:pt x="200" y="63"/>
                  </a:lnTo>
                  <a:lnTo>
                    <a:pt x="188" y="69"/>
                  </a:lnTo>
                  <a:lnTo>
                    <a:pt x="177" y="75"/>
                  </a:lnTo>
                  <a:lnTo>
                    <a:pt x="160" y="86"/>
                  </a:lnTo>
                  <a:lnTo>
                    <a:pt x="91" y="155"/>
                  </a:lnTo>
                  <a:lnTo>
                    <a:pt x="74" y="166"/>
                  </a:lnTo>
                  <a:lnTo>
                    <a:pt x="68" y="178"/>
                  </a:lnTo>
                  <a:lnTo>
                    <a:pt x="63" y="189"/>
                  </a:lnTo>
                  <a:lnTo>
                    <a:pt x="68" y="200"/>
                  </a:lnTo>
                  <a:lnTo>
                    <a:pt x="74" y="212"/>
                  </a:lnTo>
                  <a:lnTo>
                    <a:pt x="74" y="218"/>
                  </a:lnTo>
                  <a:lnTo>
                    <a:pt x="68" y="218"/>
                  </a:lnTo>
                  <a:lnTo>
                    <a:pt x="63" y="212"/>
                  </a:lnTo>
                  <a:lnTo>
                    <a:pt x="57" y="200"/>
                  </a:lnTo>
                  <a:lnTo>
                    <a:pt x="45" y="189"/>
                  </a:lnTo>
                  <a:lnTo>
                    <a:pt x="4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9" name="Freeform 76">
              <a:extLst>
                <a:ext uri="{FF2B5EF4-FFF2-40B4-BE49-F238E27FC236}">
                  <a16:creationId xmlns:a16="http://schemas.microsoft.com/office/drawing/2014/main" id="{6D072859-80DC-024B-9336-B3808EA3A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1083"/>
              <a:ext cx="246" cy="229"/>
            </a:xfrm>
            <a:custGeom>
              <a:avLst/>
              <a:gdLst>
                <a:gd name="T0" fmla="*/ 0 w 246"/>
                <a:gd name="T1" fmla="*/ 229 h 229"/>
                <a:gd name="T2" fmla="*/ 0 w 246"/>
                <a:gd name="T3" fmla="*/ 223 h 229"/>
                <a:gd name="T4" fmla="*/ 0 w 246"/>
                <a:gd name="T5" fmla="*/ 223 h 229"/>
                <a:gd name="T6" fmla="*/ 86 w 246"/>
                <a:gd name="T7" fmla="*/ 75 h 229"/>
                <a:gd name="T8" fmla="*/ 98 w 246"/>
                <a:gd name="T9" fmla="*/ 58 h 229"/>
                <a:gd name="T10" fmla="*/ 103 w 246"/>
                <a:gd name="T11" fmla="*/ 40 h 229"/>
                <a:gd name="T12" fmla="*/ 109 w 246"/>
                <a:gd name="T13" fmla="*/ 29 h 229"/>
                <a:gd name="T14" fmla="*/ 103 w 246"/>
                <a:gd name="T15" fmla="*/ 18 h 229"/>
                <a:gd name="T16" fmla="*/ 98 w 246"/>
                <a:gd name="T17" fmla="*/ 6 h 229"/>
                <a:gd name="T18" fmla="*/ 103 w 246"/>
                <a:gd name="T19" fmla="*/ 0 h 229"/>
                <a:gd name="T20" fmla="*/ 103 w 246"/>
                <a:gd name="T21" fmla="*/ 0 h 229"/>
                <a:gd name="T22" fmla="*/ 103 w 246"/>
                <a:gd name="T23" fmla="*/ 0 h 229"/>
                <a:gd name="T24" fmla="*/ 115 w 246"/>
                <a:gd name="T25" fmla="*/ 12 h 229"/>
                <a:gd name="T26" fmla="*/ 120 w 246"/>
                <a:gd name="T27" fmla="*/ 23 h 229"/>
                <a:gd name="T28" fmla="*/ 132 w 246"/>
                <a:gd name="T29" fmla="*/ 35 h 229"/>
                <a:gd name="T30" fmla="*/ 143 w 246"/>
                <a:gd name="T31" fmla="*/ 52 h 229"/>
                <a:gd name="T32" fmla="*/ 155 w 246"/>
                <a:gd name="T33" fmla="*/ 69 h 229"/>
                <a:gd name="T34" fmla="*/ 160 w 246"/>
                <a:gd name="T35" fmla="*/ 80 h 229"/>
                <a:gd name="T36" fmla="*/ 160 w 246"/>
                <a:gd name="T37" fmla="*/ 86 h 229"/>
                <a:gd name="T38" fmla="*/ 160 w 246"/>
                <a:gd name="T39" fmla="*/ 86 h 229"/>
                <a:gd name="T40" fmla="*/ 155 w 246"/>
                <a:gd name="T41" fmla="*/ 86 h 229"/>
                <a:gd name="T42" fmla="*/ 149 w 246"/>
                <a:gd name="T43" fmla="*/ 75 h 229"/>
                <a:gd name="T44" fmla="*/ 143 w 246"/>
                <a:gd name="T45" fmla="*/ 75 h 229"/>
                <a:gd name="T46" fmla="*/ 132 w 246"/>
                <a:gd name="T47" fmla="*/ 75 h 229"/>
                <a:gd name="T48" fmla="*/ 126 w 246"/>
                <a:gd name="T49" fmla="*/ 80 h 229"/>
                <a:gd name="T50" fmla="*/ 120 w 246"/>
                <a:gd name="T51" fmla="*/ 92 h 229"/>
                <a:gd name="T52" fmla="*/ 109 w 246"/>
                <a:gd name="T53" fmla="*/ 103 h 229"/>
                <a:gd name="T54" fmla="*/ 46 w 246"/>
                <a:gd name="T55" fmla="*/ 206 h 229"/>
                <a:gd name="T56" fmla="*/ 160 w 246"/>
                <a:gd name="T57" fmla="*/ 183 h 229"/>
                <a:gd name="T58" fmla="*/ 178 w 246"/>
                <a:gd name="T59" fmla="*/ 178 h 229"/>
                <a:gd name="T60" fmla="*/ 189 w 246"/>
                <a:gd name="T61" fmla="*/ 178 h 229"/>
                <a:gd name="T62" fmla="*/ 195 w 246"/>
                <a:gd name="T63" fmla="*/ 172 h 229"/>
                <a:gd name="T64" fmla="*/ 200 w 246"/>
                <a:gd name="T65" fmla="*/ 172 h 229"/>
                <a:gd name="T66" fmla="*/ 206 w 246"/>
                <a:gd name="T67" fmla="*/ 166 h 229"/>
                <a:gd name="T68" fmla="*/ 206 w 246"/>
                <a:gd name="T69" fmla="*/ 155 h 229"/>
                <a:gd name="T70" fmla="*/ 200 w 246"/>
                <a:gd name="T71" fmla="*/ 149 h 229"/>
                <a:gd name="T72" fmla="*/ 200 w 246"/>
                <a:gd name="T73" fmla="*/ 143 h 229"/>
                <a:gd name="T74" fmla="*/ 200 w 246"/>
                <a:gd name="T75" fmla="*/ 143 h 229"/>
                <a:gd name="T76" fmla="*/ 206 w 246"/>
                <a:gd name="T77" fmla="*/ 143 h 229"/>
                <a:gd name="T78" fmla="*/ 212 w 246"/>
                <a:gd name="T79" fmla="*/ 155 h 229"/>
                <a:gd name="T80" fmla="*/ 223 w 246"/>
                <a:gd name="T81" fmla="*/ 172 h 229"/>
                <a:gd name="T82" fmla="*/ 229 w 246"/>
                <a:gd name="T83" fmla="*/ 183 h 229"/>
                <a:gd name="T84" fmla="*/ 235 w 246"/>
                <a:gd name="T85" fmla="*/ 189 h 229"/>
                <a:gd name="T86" fmla="*/ 240 w 246"/>
                <a:gd name="T87" fmla="*/ 195 h 229"/>
                <a:gd name="T88" fmla="*/ 246 w 246"/>
                <a:gd name="T89" fmla="*/ 200 h 229"/>
                <a:gd name="T90" fmla="*/ 246 w 246"/>
                <a:gd name="T91" fmla="*/ 206 h 229"/>
                <a:gd name="T92" fmla="*/ 240 w 246"/>
                <a:gd name="T93" fmla="*/ 206 h 229"/>
                <a:gd name="T94" fmla="*/ 240 w 246"/>
                <a:gd name="T95" fmla="*/ 206 h 229"/>
                <a:gd name="T96" fmla="*/ 229 w 246"/>
                <a:gd name="T97" fmla="*/ 200 h 229"/>
                <a:gd name="T98" fmla="*/ 223 w 246"/>
                <a:gd name="T99" fmla="*/ 195 h 229"/>
                <a:gd name="T100" fmla="*/ 212 w 246"/>
                <a:gd name="T101" fmla="*/ 189 h 229"/>
                <a:gd name="T102" fmla="*/ 195 w 246"/>
                <a:gd name="T103" fmla="*/ 195 h 229"/>
                <a:gd name="T104" fmla="*/ 172 w 246"/>
                <a:gd name="T105" fmla="*/ 195 h 229"/>
                <a:gd name="T106" fmla="*/ 0 w 246"/>
                <a:gd name="T107" fmla="*/ 229 h 2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6"/>
                <a:gd name="T163" fmla="*/ 0 h 229"/>
                <a:gd name="T164" fmla="*/ 246 w 246"/>
                <a:gd name="T165" fmla="*/ 229 h 2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6" h="229">
                  <a:moveTo>
                    <a:pt x="0" y="229"/>
                  </a:moveTo>
                  <a:lnTo>
                    <a:pt x="0" y="223"/>
                  </a:lnTo>
                  <a:lnTo>
                    <a:pt x="86" y="75"/>
                  </a:lnTo>
                  <a:lnTo>
                    <a:pt x="98" y="58"/>
                  </a:lnTo>
                  <a:lnTo>
                    <a:pt x="103" y="40"/>
                  </a:lnTo>
                  <a:lnTo>
                    <a:pt x="109" y="29"/>
                  </a:lnTo>
                  <a:lnTo>
                    <a:pt x="103" y="18"/>
                  </a:lnTo>
                  <a:lnTo>
                    <a:pt x="98" y="6"/>
                  </a:lnTo>
                  <a:lnTo>
                    <a:pt x="103" y="0"/>
                  </a:lnTo>
                  <a:lnTo>
                    <a:pt x="115" y="12"/>
                  </a:lnTo>
                  <a:lnTo>
                    <a:pt x="120" y="23"/>
                  </a:lnTo>
                  <a:lnTo>
                    <a:pt x="132" y="35"/>
                  </a:lnTo>
                  <a:lnTo>
                    <a:pt x="143" y="52"/>
                  </a:lnTo>
                  <a:lnTo>
                    <a:pt x="155" y="69"/>
                  </a:lnTo>
                  <a:lnTo>
                    <a:pt x="160" y="80"/>
                  </a:lnTo>
                  <a:lnTo>
                    <a:pt x="160" y="86"/>
                  </a:lnTo>
                  <a:lnTo>
                    <a:pt x="155" y="86"/>
                  </a:lnTo>
                  <a:lnTo>
                    <a:pt x="149" y="75"/>
                  </a:lnTo>
                  <a:lnTo>
                    <a:pt x="143" y="75"/>
                  </a:lnTo>
                  <a:lnTo>
                    <a:pt x="132" y="75"/>
                  </a:lnTo>
                  <a:lnTo>
                    <a:pt x="126" y="80"/>
                  </a:lnTo>
                  <a:lnTo>
                    <a:pt x="120" y="92"/>
                  </a:lnTo>
                  <a:lnTo>
                    <a:pt x="109" y="103"/>
                  </a:lnTo>
                  <a:lnTo>
                    <a:pt x="46" y="206"/>
                  </a:lnTo>
                  <a:lnTo>
                    <a:pt x="160" y="183"/>
                  </a:lnTo>
                  <a:lnTo>
                    <a:pt x="178" y="178"/>
                  </a:lnTo>
                  <a:lnTo>
                    <a:pt x="189" y="178"/>
                  </a:lnTo>
                  <a:lnTo>
                    <a:pt x="195" y="172"/>
                  </a:lnTo>
                  <a:lnTo>
                    <a:pt x="200" y="172"/>
                  </a:lnTo>
                  <a:lnTo>
                    <a:pt x="206" y="166"/>
                  </a:lnTo>
                  <a:lnTo>
                    <a:pt x="206" y="155"/>
                  </a:lnTo>
                  <a:lnTo>
                    <a:pt x="200" y="149"/>
                  </a:lnTo>
                  <a:lnTo>
                    <a:pt x="200" y="143"/>
                  </a:lnTo>
                  <a:lnTo>
                    <a:pt x="206" y="143"/>
                  </a:lnTo>
                  <a:lnTo>
                    <a:pt x="212" y="155"/>
                  </a:lnTo>
                  <a:lnTo>
                    <a:pt x="223" y="172"/>
                  </a:lnTo>
                  <a:lnTo>
                    <a:pt x="229" y="183"/>
                  </a:lnTo>
                  <a:lnTo>
                    <a:pt x="235" y="189"/>
                  </a:lnTo>
                  <a:lnTo>
                    <a:pt x="240" y="195"/>
                  </a:lnTo>
                  <a:lnTo>
                    <a:pt x="246" y="200"/>
                  </a:lnTo>
                  <a:lnTo>
                    <a:pt x="246" y="206"/>
                  </a:lnTo>
                  <a:lnTo>
                    <a:pt x="240" y="206"/>
                  </a:lnTo>
                  <a:lnTo>
                    <a:pt x="229" y="200"/>
                  </a:lnTo>
                  <a:lnTo>
                    <a:pt x="223" y="195"/>
                  </a:lnTo>
                  <a:lnTo>
                    <a:pt x="212" y="189"/>
                  </a:lnTo>
                  <a:lnTo>
                    <a:pt x="195" y="195"/>
                  </a:lnTo>
                  <a:lnTo>
                    <a:pt x="172" y="195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Freeform 77">
              <a:extLst>
                <a:ext uri="{FF2B5EF4-FFF2-40B4-BE49-F238E27FC236}">
                  <a16:creationId xmlns:a16="http://schemas.microsoft.com/office/drawing/2014/main" id="{1F0A0294-6560-FDF3-521C-76A39125D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" y="1329"/>
              <a:ext cx="263" cy="240"/>
            </a:xfrm>
            <a:custGeom>
              <a:avLst/>
              <a:gdLst>
                <a:gd name="T0" fmla="*/ 63 w 263"/>
                <a:gd name="T1" fmla="*/ 223 h 240"/>
                <a:gd name="T2" fmla="*/ 45 w 263"/>
                <a:gd name="T3" fmla="*/ 183 h 240"/>
                <a:gd name="T4" fmla="*/ 23 w 263"/>
                <a:gd name="T5" fmla="*/ 137 h 240"/>
                <a:gd name="T6" fmla="*/ 0 w 263"/>
                <a:gd name="T7" fmla="*/ 97 h 240"/>
                <a:gd name="T8" fmla="*/ 5 w 263"/>
                <a:gd name="T9" fmla="*/ 92 h 240"/>
                <a:gd name="T10" fmla="*/ 17 w 263"/>
                <a:gd name="T11" fmla="*/ 103 h 240"/>
                <a:gd name="T12" fmla="*/ 34 w 263"/>
                <a:gd name="T13" fmla="*/ 114 h 240"/>
                <a:gd name="T14" fmla="*/ 51 w 263"/>
                <a:gd name="T15" fmla="*/ 109 h 240"/>
                <a:gd name="T16" fmla="*/ 160 w 263"/>
                <a:gd name="T17" fmla="*/ 57 h 240"/>
                <a:gd name="T18" fmla="*/ 188 w 263"/>
                <a:gd name="T19" fmla="*/ 40 h 240"/>
                <a:gd name="T20" fmla="*/ 194 w 263"/>
                <a:gd name="T21" fmla="*/ 23 h 240"/>
                <a:gd name="T22" fmla="*/ 188 w 263"/>
                <a:gd name="T23" fmla="*/ 6 h 240"/>
                <a:gd name="T24" fmla="*/ 194 w 263"/>
                <a:gd name="T25" fmla="*/ 0 h 240"/>
                <a:gd name="T26" fmla="*/ 211 w 263"/>
                <a:gd name="T27" fmla="*/ 46 h 240"/>
                <a:gd name="T28" fmla="*/ 234 w 263"/>
                <a:gd name="T29" fmla="*/ 92 h 240"/>
                <a:gd name="T30" fmla="*/ 263 w 263"/>
                <a:gd name="T31" fmla="*/ 149 h 240"/>
                <a:gd name="T32" fmla="*/ 245 w 263"/>
                <a:gd name="T33" fmla="*/ 154 h 240"/>
                <a:gd name="T34" fmla="*/ 234 w 263"/>
                <a:gd name="T35" fmla="*/ 160 h 240"/>
                <a:gd name="T36" fmla="*/ 228 w 263"/>
                <a:gd name="T37" fmla="*/ 160 h 240"/>
                <a:gd name="T38" fmla="*/ 228 w 263"/>
                <a:gd name="T39" fmla="*/ 154 h 240"/>
                <a:gd name="T40" fmla="*/ 234 w 263"/>
                <a:gd name="T41" fmla="*/ 143 h 240"/>
                <a:gd name="T42" fmla="*/ 234 w 263"/>
                <a:gd name="T43" fmla="*/ 132 h 240"/>
                <a:gd name="T44" fmla="*/ 223 w 263"/>
                <a:gd name="T45" fmla="*/ 103 h 240"/>
                <a:gd name="T46" fmla="*/ 205 w 263"/>
                <a:gd name="T47" fmla="*/ 80 h 240"/>
                <a:gd name="T48" fmla="*/ 177 w 263"/>
                <a:gd name="T49" fmla="*/ 92 h 240"/>
                <a:gd name="T50" fmla="*/ 148 w 263"/>
                <a:gd name="T51" fmla="*/ 126 h 240"/>
                <a:gd name="T52" fmla="*/ 160 w 263"/>
                <a:gd name="T53" fmla="*/ 154 h 240"/>
                <a:gd name="T54" fmla="*/ 171 w 263"/>
                <a:gd name="T55" fmla="*/ 160 h 240"/>
                <a:gd name="T56" fmla="*/ 183 w 263"/>
                <a:gd name="T57" fmla="*/ 160 h 240"/>
                <a:gd name="T58" fmla="*/ 183 w 263"/>
                <a:gd name="T59" fmla="*/ 166 h 240"/>
                <a:gd name="T60" fmla="*/ 165 w 263"/>
                <a:gd name="T61" fmla="*/ 172 h 240"/>
                <a:gd name="T62" fmla="*/ 154 w 263"/>
                <a:gd name="T63" fmla="*/ 177 h 240"/>
                <a:gd name="T64" fmla="*/ 143 w 263"/>
                <a:gd name="T65" fmla="*/ 183 h 240"/>
                <a:gd name="T66" fmla="*/ 137 w 263"/>
                <a:gd name="T67" fmla="*/ 177 h 240"/>
                <a:gd name="T68" fmla="*/ 143 w 263"/>
                <a:gd name="T69" fmla="*/ 172 h 240"/>
                <a:gd name="T70" fmla="*/ 148 w 263"/>
                <a:gd name="T71" fmla="*/ 160 h 240"/>
                <a:gd name="T72" fmla="*/ 137 w 263"/>
                <a:gd name="T73" fmla="*/ 132 h 240"/>
                <a:gd name="T74" fmla="*/ 91 w 263"/>
                <a:gd name="T75" fmla="*/ 132 h 240"/>
                <a:gd name="T76" fmla="*/ 63 w 263"/>
                <a:gd name="T77" fmla="*/ 149 h 240"/>
                <a:gd name="T78" fmla="*/ 51 w 263"/>
                <a:gd name="T79" fmla="*/ 154 h 240"/>
                <a:gd name="T80" fmla="*/ 57 w 263"/>
                <a:gd name="T81" fmla="*/ 166 h 240"/>
                <a:gd name="T82" fmla="*/ 74 w 263"/>
                <a:gd name="T83" fmla="*/ 200 h 240"/>
                <a:gd name="T84" fmla="*/ 85 w 263"/>
                <a:gd name="T85" fmla="*/ 223 h 240"/>
                <a:gd name="T86" fmla="*/ 103 w 263"/>
                <a:gd name="T87" fmla="*/ 223 h 240"/>
                <a:gd name="T88" fmla="*/ 114 w 263"/>
                <a:gd name="T89" fmla="*/ 223 h 240"/>
                <a:gd name="T90" fmla="*/ 114 w 263"/>
                <a:gd name="T91" fmla="*/ 229 h 240"/>
                <a:gd name="T92" fmla="*/ 97 w 263"/>
                <a:gd name="T93" fmla="*/ 234 h 240"/>
                <a:gd name="T94" fmla="*/ 80 w 263"/>
                <a:gd name="T95" fmla="*/ 240 h 240"/>
                <a:gd name="T96" fmla="*/ 68 w 263"/>
                <a:gd name="T97" fmla="*/ 234 h 2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63"/>
                <a:gd name="T148" fmla="*/ 0 h 240"/>
                <a:gd name="T149" fmla="*/ 263 w 263"/>
                <a:gd name="T150" fmla="*/ 240 h 2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63" h="240">
                  <a:moveTo>
                    <a:pt x="68" y="234"/>
                  </a:moveTo>
                  <a:lnTo>
                    <a:pt x="63" y="223"/>
                  </a:lnTo>
                  <a:lnTo>
                    <a:pt x="57" y="200"/>
                  </a:lnTo>
                  <a:lnTo>
                    <a:pt x="45" y="183"/>
                  </a:lnTo>
                  <a:lnTo>
                    <a:pt x="34" y="160"/>
                  </a:lnTo>
                  <a:lnTo>
                    <a:pt x="23" y="137"/>
                  </a:lnTo>
                  <a:lnTo>
                    <a:pt x="11" y="114"/>
                  </a:lnTo>
                  <a:lnTo>
                    <a:pt x="0" y="97"/>
                  </a:lnTo>
                  <a:lnTo>
                    <a:pt x="5" y="92"/>
                  </a:lnTo>
                  <a:lnTo>
                    <a:pt x="11" y="92"/>
                  </a:lnTo>
                  <a:lnTo>
                    <a:pt x="17" y="103"/>
                  </a:lnTo>
                  <a:lnTo>
                    <a:pt x="23" y="109"/>
                  </a:lnTo>
                  <a:lnTo>
                    <a:pt x="34" y="114"/>
                  </a:lnTo>
                  <a:lnTo>
                    <a:pt x="40" y="114"/>
                  </a:lnTo>
                  <a:lnTo>
                    <a:pt x="51" y="109"/>
                  </a:lnTo>
                  <a:lnTo>
                    <a:pt x="68" y="103"/>
                  </a:lnTo>
                  <a:lnTo>
                    <a:pt x="160" y="57"/>
                  </a:lnTo>
                  <a:lnTo>
                    <a:pt x="177" y="52"/>
                  </a:lnTo>
                  <a:lnTo>
                    <a:pt x="188" y="40"/>
                  </a:lnTo>
                  <a:lnTo>
                    <a:pt x="194" y="34"/>
                  </a:lnTo>
                  <a:lnTo>
                    <a:pt x="194" y="23"/>
                  </a:lnTo>
                  <a:lnTo>
                    <a:pt x="188" y="6"/>
                  </a:lnTo>
                  <a:lnTo>
                    <a:pt x="194" y="0"/>
                  </a:lnTo>
                  <a:lnTo>
                    <a:pt x="205" y="23"/>
                  </a:lnTo>
                  <a:lnTo>
                    <a:pt x="211" y="46"/>
                  </a:lnTo>
                  <a:lnTo>
                    <a:pt x="223" y="69"/>
                  </a:lnTo>
                  <a:lnTo>
                    <a:pt x="234" y="92"/>
                  </a:lnTo>
                  <a:lnTo>
                    <a:pt x="251" y="120"/>
                  </a:lnTo>
                  <a:lnTo>
                    <a:pt x="263" y="149"/>
                  </a:lnTo>
                  <a:lnTo>
                    <a:pt x="257" y="149"/>
                  </a:lnTo>
                  <a:lnTo>
                    <a:pt x="245" y="154"/>
                  </a:lnTo>
                  <a:lnTo>
                    <a:pt x="240" y="160"/>
                  </a:lnTo>
                  <a:lnTo>
                    <a:pt x="234" y="160"/>
                  </a:lnTo>
                  <a:lnTo>
                    <a:pt x="228" y="160"/>
                  </a:lnTo>
                  <a:lnTo>
                    <a:pt x="228" y="154"/>
                  </a:lnTo>
                  <a:lnTo>
                    <a:pt x="234" y="149"/>
                  </a:lnTo>
                  <a:lnTo>
                    <a:pt x="234" y="143"/>
                  </a:lnTo>
                  <a:lnTo>
                    <a:pt x="234" y="137"/>
                  </a:lnTo>
                  <a:lnTo>
                    <a:pt x="234" y="132"/>
                  </a:lnTo>
                  <a:lnTo>
                    <a:pt x="234" y="120"/>
                  </a:lnTo>
                  <a:lnTo>
                    <a:pt x="223" y="103"/>
                  </a:lnTo>
                  <a:lnTo>
                    <a:pt x="211" y="74"/>
                  </a:lnTo>
                  <a:lnTo>
                    <a:pt x="205" y="80"/>
                  </a:lnTo>
                  <a:lnTo>
                    <a:pt x="188" y="86"/>
                  </a:lnTo>
                  <a:lnTo>
                    <a:pt x="177" y="92"/>
                  </a:lnTo>
                  <a:lnTo>
                    <a:pt x="137" y="109"/>
                  </a:lnTo>
                  <a:lnTo>
                    <a:pt x="148" y="126"/>
                  </a:lnTo>
                  <a:lnTo>
                    <a:pt x="154" y="143"/>
                  </a:lnTo>
                  <a:lnTo>
                    <a:pt x="160" y="154"/>
                  </a:lnTo>
                  <a:lnTo>
                    <a:pt x="165" y="160"/>
                  </a:lnTo>
                  <a:lnTo>
                    <a:pt x="171" y="160"/>
                  </a:lnTo>
                  <a:lnTo>
                    <a:pt x="183" y="160"/>
                  </a:lnTo>
                  <a:lnTo>
                    <a:pt x="183" y="166"/>
                  </a:lnTo>
                  <a:lnTo>
                    <a:pt x="177" y="172"/>
                  </a:lnTo>
                  <a:lnTo>
                    <a:pt x="165" y="172"/>
                  </a:lnTo>
                  <a:lnTo>
                    <a:pt x="160" y="177"/>
                  </a:lnTo>
                  <a:lnTo>
                    <a:pt x="154" y="177"/>
                  </a:lnTo>
                  <a:lnTo>
                    <a:pt x="148" y="183"/>
                  </a:lnTo>
                  <a:lnTo>
                    <a:pt x="143" y="183"/>
                  </a:lnTo>
                  <a:lnTo>
                    <a:pt x="137" y="177"/>
                  </a:lnTo>
                  <a:lnTo>
                    <a:pt x="143" y="172"/>
                  </a:lnTo>
                  <a:lnTo>
                    <a:pt x="148" y="166"/>
                  </a:lnTo>
                  <a:lnTo>
                    <a:pt x="148" y="160"/>
                  </a:lnTo>
                  <a:lnTo>
                    <a:pt x="143" y="149"/>
                  </a:lnTo>
                  <a:lnTo>
                    <a:pt x="137" y="132"/>
                  </a:lnTo>
                  <a:lnTo>
                    <a:pt x="125" y="114"/>
                  </a:lnTo>
                  <a:lnTo>
                    <a:pt x="91" y="132"/>
                  </a:lnTo>
                  <a:lnTo>
                    <a:pt x="74" y="143"/>
                  </a:lnTo>
                  <a:lnTo>
                    <a:pt x="63" y="149"/>
                  </a:lnTo>
                  <a:lnTo>
                    <a:pt x="57" y="154"/>
                  </a:lnTo>
                  <a:lnTo>
                    <a:pt x="51" y="154"/>
                  </a:lnTo>
                  <a:lnTo>
                    <a:pt x="51" y="160"/>
                  </a:lnTo>
                  <a:lnTo>
                    <a:pt x="57" y="166"/>
                  </a:lnTo>
                  <a:lnTo>
                    <a:pt x="63" y="183"/>
                  </a:lnTo>
                  <a:lnTo>
                    <a:pt x="74" y="200"/>
                  </a:lnTo>
                  <a:lnTo>
                    <a:pt x="80" y="212"/>
                  </a:lnTo>
                  <a:lnTo>
                    <a:pt x="85" y="223"/>
                  </a:lnTo>
                  <a:lnTo>
                    <a:pt x="97" y="223"/>
                  </a:lnTo>
                  <a:lnTo>
                    <a:pt x="103" y="223"/>
                  </a:lnTo>
                  <a:lnTo>
                    <a:pt x="114" y="223"/>
                  </a:lnTo>
                  <a:lnTo>
                    <a:pt x="114" y="229"/>
                  </a:lnTo>
                  <a:lnTo>
                    <a:pt x="108" y="229"/>
                  </a:lnTo>
                  <a:lnTo>
                    <a:pt x="97" y="234"/>
                  </a:lnTo>
                  <a:lnTo>
                    <a:pt x="85" y="234"/>
                  </a:lnTo>
                  <a:lnTo>
                    <a:pt x="80" y="240"/>
                  </a:lnTo>
                  <a:lnTo>
                    <a:pt x="74" y="240"/>
                  </a:lnTo>
                  <a:lnTo>
                    <a:pt x="68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Freeform 78">
              <a:extLst>
                <a:ext uri="{FF2B5EF4-FFF2-40B4-BE49-F238E27FC236}">
                  <a16:creationId xmlns:a16="http://schemas.microsoft.com/office/drawing/2014/main" id="{128AF54B-1D56-0CEA-E22B-681C00F26D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9" y="1552"/>
              <a:ext cx="240" cy="286"/>
            </a:xfrm>
            <a:custGeom>
              <a:avLst/>
              <a:gdLst>
                <a:gd name="T0" fmla="*/ 109 w 240"/>
                <a:gd name="T1" fmla="*/ 109 h 286"/>
                <a:gd name="T2" fmla="*/ 74 w 240"/>
                <a:gd name="T3" fmla="*/ 114 h 286"/>
                <a:gd name="T4" fmla="*/ 46 w 240"/>
                <a:gd name="T5" fmla="*/ 126 h 286"/>
                <a:gd name="T6" fmla="*/ 34 w 240"/>
                <a:gd name="T7" fmla="*/ 143 h 286"/>
                <a:gd name="T8" fmla="*/ 34 w 240"/>
                <a:gd name="T9" fmla="*/ 160 h 286"/>
                <a:gd name="T10" fmla="*/ 29 w 240"/>
                <a:gd name="T11" fmla="*/ 160 h 286"/>
                <a:gd name="T12" fmla="*/ 23 w 240"/>
                <a:gd name="T13" fmla="*/ 131 h 286"/>
                <a:gd name="T14" fmla="*/ 12 w 240"/>
                <a:gd name="T15" fmla="*/ 97 h 286"/>
                <a:gd name="T16" fmla="*/ 0 w 240"/>
                <a:gd name="T17" fmla="*/ 63 h 286"/>
                <a:gd name="T18" fmla="*/ 6 w 240"/>
                <a:gd name="T19" fmla="*/ 63 h 286"/>
                <a:gd name="T20" fmla="*/ 12 w 240"/>
                <a:gd name="T21" fmla="*/ 74 h 286"/>
                <a:gd name="T22" fmla="*/ 29 w 240"/>
                <a:gd name="T23" fmla="*/ 86 h 286"/>
                <a:gd name="T24" fmla="*/ 46 w 240"/>
                <a:gd name="T25" fmla="*/ 86 h 286"/>
                <a:gd name="T26" fmla="*/ 160 w 240"/>
                <a:gd name="T27" fmla="*/ 51 h 286"/>
                <a:gd name="T28" fmla="*/ 189 w 240"/>
                <a:gd name="T29" fmla="*/ 40 h 286"/>
                <a:gd name="T30" fmla="*/ 200 w 240"/>
                <a:gd name="T31" fmla="*/ 29 h 286"/>
                <a:gd name="T32" fmla="*/ 194 w 240"/>
                <a:gd name="T33" fmla="*/ 11 h 286"/>
                <a:gd name="T34" fmla="*/ 194 w 240"/>
                <a:gd name="T35" fmla="*/ 6 h 286"/>
                <a:gd name="T36" fmla="*/ 200 w 240"/>
                <a:gd name="T37" fmla="*/ 6 h 286"/>
                <a:gd name="T38" fmla="*/ 212 w 240"/>
                <a:gd name="T39" fmla="*/ 34 h 286"/>
                <a:gd name="T40" fmla="*/ 229 w 240"/>
                <a:gd name="T41" fmla="*/ 86 h 286"/>
                <a:gd name="T42" fmla="*/ 229 w 240"/>
                <a:gd name="T43" fmla="*/ 171 h 286"/>
                <a:gd name="T44" fmla="*/ 189 w 240"/>
                <a:gd name="T45" fmla="*/ 189 h 286"/>
                <a:gd name="T46" fmla="*/ 154 w 240"/>
                <a:gd name="T47" fmla="*/ 177 h 286"/>
                <a:gd name="T48" fmla="*/ 114 w 240"/>
                <a:gd name="T49" fmla="*/ 189 h 286"/>
                <a:gd name="T50" fmla="*/ 69 w 240"/>
                <a:gd name="T51" fmla="*/ 257 h 286"/>
                <a:gd name="T52" fmla="*/ 69 w 240"/>
                <a:gd name="T53" fmla="*/ 286 h 286"/>
                <a:gd name="T54" fmla="*/ 63 w 240"/>
                <a:gd name="T55" fmla="*/ 286 h 286"/>
                <a:gd name="T56" fmla="*/ 69 w 240"/>
                <a:gd name="T57" fmla="*/ 200 h 286"/>
                <a:gd name="T58" fmla="*/ 120 w 240"/>
                <a:gd name="T59" fmla="*/ 137 h 286"/>
                <a:gd name="T60" fmla="*/ 114 w 240"/>
                <a:gd name="T61" fmla="*/ 114 h 286"/>
                <a:gd name="T62" fmla="*/ 206 w 240"/>
                <a:gd name="T63" fmla="*/ 74 h 286"/>
                <a:gd name="T64" fmla="*/ 172 w 240"/>
                <a:gd name="T65" fmla="*/ 86 h 286"/>
                <a:gd name="T66" fmla="*/ 126 w 240"/>
                <a:gd name="T67" fmla="*/ 103 h 286"/>
                <a:gd name="T68" fmla="*/ 132 w 240"/>
                <a:gd name="T69" fmla="*/ 131 h 286"/>
                <a:gd name="T70" fmla="*/ 154 w 240"/>
                <a:gd name="T71" fmla="*/ 154 h 286"/>
                <a:gd name="T72" fmla="*/ 189 w 240"/>
                <a:gd name="T73" fmla="*/ 154 h 286"/>
                <a:gd name="T74" fmla="*/ 217 w 240"/>
                <a:gd name="T75" fmla="*/ 137 h 286"/>
                <a:gd name="T76" fmla="*/ 223 w 240"/>
                <a:gd name="T77" fmla="*/ 103 h 286"/>
                <a:gd name="T78" fmla="*/ 217 w 240"/>
                <a:gd name="T79" fmla="*/ 80 h 28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0"/>
                <a:gd name="T121" fmla="*/ 0 h 286"/>
                <a:gd name="T122" fmla="*/ 240 w 240"/>
                <a:gd name="T123" fmla="*/ 286 h 28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0" h="286">
                  <a:moveTo>
                    <a:pt x="114" y="114"/>
                  </a:moveTo>
                  <a:lnTo>
                    <a:pt x="109" y="109"/>
                  </a:lnTo>
                  <a:lnTo>
                    <a:pt x="109" y="103"/>
                  </a:lnTo>
                  <a:lnTo>
                    <a:pt x="74" y="114"/>
                  </a:lnTo>
                  <a:lnTo>
                    <a:pt x="57" y="120"/>
                  </a:lnTo>
                  <a:lnTo>
                    <a:pt x="46" y="126"/>
                  </a:lnTo>
                  <a:lnTo>
                    <a:pt x="34" y="131"/>
                  </a:lnTo>
                  <a:lnTo>
                    <a:pt x="34" y="143"/>
                  </a:lnTo>
                  <a:lnTo>
                    <a:pt x="34" y="160"/>
                  </a:lnTo>
                  <a:lnTo>
                    <a:pt x="29" y="160"/>
                  </a:lnTo>
                  <a:lnTo>
                    <a:pt x="29" y="149"/>
                  </a:lnTo>
                  <a:lnTo>
                    <a:pt x="23" y="131"/>
                  </a:lnTo>
                  <a:lnTo>
                    <a:pt x="17" y="114"/>
                  </a:lnTo>
                  <a:lnTo>
                    <a:pt x="12" y="97"/>
                  </a:lnTo>
                  <a:lnTo>
                    <a:pt x="6" y="80"/>
                  </a:lnTo>
                  <a:lnTo>
                    <a:pt x="0" y="63"/>
                  </a:lnTo>
                  <a:lnTo>
                    <a:pt x="6" y="63"/>
                  </a:lnTo>
                  <a:lnTo>
                    <a:pt x="12" y="74"/>
                  </a:lnTo>
                  <a:lnTo>
                    <a:pt x="17" y="80"/>
                  </a:lnTo>
                  <a:lnTo>
                    <a:pt x="29" y="86"/>
                  </a:lnTo>
                  <a:lnTo>
                    <a:pt x="34" y="86"/>
                  </a:lnTo>
                  <a:lnTo>
                    <a:pt x="46" y="86"/>
                  </a:lnTo>
                  <a:lnTo>
                    <a:pt x="63" y="80"/>
                  </a:lnTo>
                  <a:lnTo>
                    <a:pt x="160" y="51"/>
                  </a:lnTo>
                  <a:lnTo>
                    <a:pt x="177" y="46"/>
                  </a:lnTo>
                  <a:lnTo>
                    <a:pt x="189" y="40"/>
                  </a:lnTo>
                  <a:lnTo>
                    <a:pt x="194" y="34"/>
                  </a:lnTo>
                  <a:lnTo>
                    <a:pt x="200" y="29"/>
                  </a:lnTo>
                  <a:lnTo>
                    <a:pt x="194" y="17"/>
                  </a:lnTo>
                  <a:lnTo>
                    <a:pt x="194" y="11"/>
                  </a:lnTo>
                  <a:lnTo>
                    <a:pt x="194" y="6"/>
                  </a:lnTo>
                  <a:lnTo>
                    <a:pt x="194" y="0"/>
                  </a:lnTo>
                  <a:lnTo>
                    <a:pt x="200" y="6"/>
                  </a:lnTo>
                  <a:lnTo>
                    <a:pt x="206" y="17"/>
                  </a:lnTo>
                  <a:lnTo>
                    <a:pt x="212" y="34"/>
                  </a:lnTo>
                  <a:lnTo>
                    <a:pt x="223" y="63"/>
                  </a:lnTo>
                  <a:lnTo>
                    <a:pt x="229" y="86"/>
                  </a:lnTo>
                  <a:lnTo>
                    <a:pt x="240" y="137"/>
                  </a:lnTo>
                  <a:lnTo>
                    <a:pt x="229" y="171"/>
                  </a:lnTo>
                  <a:lnTo>
                    <a:pt x="206" y="189"/>
                  </a:lnTo>
                  <a:lnTo>
                    <a:pt x="189" y="189"/>
                  </a:lnTo>
                  <a:lnTo>
                    <a:pt x="172" y="183"/>
                  </a:lnTo>
                  <a:lnTo>
                    <a:pt x="154" y="177"/>
                  </a:lnTo>
                  <a:lnTo>
                    <a:pt x="143" y="160"/>
                  </a:lnTo>
                  <a:lnTo>
                    <a:pt x="114" y="189"/>
                  </a:lnTo>
                  <a:lnTo>
                    <a:pt x="86" y="223"/>
                  </a:lnTo>
                  <a:lnTo>
                    <a:pt x="69" y="257"/>
                  </a:lnTo>
                  <a:lnTo>
                    <a:pt x="69" y="286"/>
                  </a:lnTo>
                  <a:lnTo>
                    <a:pt x="63" y="286"/>
                  </a:lnTo>
                  <a:lnTo>
                    <a:pt x="57" y="240"/>
                  </a:lnTo>
                  <a:lnTo>
                    <a:pt x="69" y="200"/>
                  </a:lnTo>
                  <a:lnTo>
                    <a:pt x="92" y="166"/>
                  </a:lnTo>
                  <a:lnTo>
                    <a:pt x="120" y="137"/>
                  </a:lnTo>
                  <a:lnTo>
                    <a:pt x="114" y="126"/>
                  </a:lnTo>
                  <a:lnTo>
                    <a:pt x="114" y="114"/>
                  </a:lnTo>
                  <a:close/>
                  <a:moveTo>
                    <a:pt x="212" y="74"/>
                  </a:moveTo>
                  <a:lnTo>
                    <a:pt x="206" y="74"/>
                  </a:lnTo>
                  <a:lnTo>
                    <a:pt x="189" y="80"/>
                  </a:lnTo>
                  <a:lnTo>
                    <a:pt x="172" y="86"/>
                  </a:lnTo>
                  <a:lnTo>
                    <a:pt x="120" y="97"/>
                  </a:lnTo>
                  <a:lnTo>
                    <a:pt x="126" y="103"/>
                  </a:lnTo>
                  <a:lnTo>
                    <a:pt x="126" y="109"/>
                  </a:lnTo>
                  <a:lnTo>
                    <a:pt x="132" y="131"/>
                  </a:lnTo>
                  <a:lnTo>
                    <a:pt x="143" y="149"/>
                  </a:lnTo>
                  <a:lnTo>
                    <a:pt x="154" y="154"/>
                  </a:lnTo>
                  <a:lnTo>
                    <a:pt x="172" y="160"/>
                  </a:lnTo>
                  <a:lnTo>
                    <a:pt x="189" y="154"/>
                  </a:lnTo>
                  <a:lnTo>
                    <a:pt x="206" y="149"/>
                  </a:lnTo>
                  <a:lnTo>
                    <a:pt x="217" y="137"/>
                  </a:lnTo>
                  <a:lnTo>
                    <a:pt x="223" y="120"/>
                  </a:lnTo>
                  <a:lnTo>
                    <a:pt x="223" y="103"/>
                  </a:lnTo>
                  <a:lnTo>
                    <a:pt x="217" y="86"/>
                  </a:lnTo>
                  <a:lnTo>
                    <a:pt x="217" y="80"/>
                  </a:lnTo>
                  <a:lnTo>
                    <a:pt x="212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Freeform 79">
              <a:extLst>
                <a:ext uri="{FF2B5EF4-FFF2-40B4-BE49-F238E27FC236}">
                  <a16:creationId xmlns:a16="http://schemas.microsoft.com/office/drawing/2014/main" id="{A55ACAE8-02A0-502A-BEF1-2359126F0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8" y="1838"/>
              <a:ext cx="223" cy="131"/>
            </a:xfrm>
            <a:custGeom>
              <a:avLst/>
              <a:gdLst>
                <a:gd name="T0" fmla="*/ 11 w 223"/>
                <a:gd name="T1" fmla="*/ 11 h 131"/>
                <a:gd name="T2" fmla="*/ 17 w 223"/>
                <a:gd name="T3" fmla="*/ 11 h 131"/>
                <a:gd name="T4" fmla="*/ 28 w 223"/>
                <a:gd name="T5" fmla="*/ 11 h 131"/>
                <a:gd name="T6" fmla="*/ 45 w 223"/>
                <a:gd name="T7" fmla="*/ 5 h 131"/>
                <a:gd name="T8" fmla="*/ 63 w 223"/>
                <a:gd name="T9" fmla="*/ 5 h 131"/>
                <a:gd name="T10" fmla="*/ 63 w 223"/>
                <a:gd name="T11" fmla="*/ 5 h 131"/>
                <a:gd name="T12" fmla="*/ 63 w 223"/>
                <a:gd name="T13" fmla="*/ 11 h 131"/>
                <a:gd name="T14" fmla="*/ 63 w 223"/>
                <a:gd name="T15" fmla="*/ 17 h 131"/>
                <a:gd name="T16" fmla="*/ 45 w 223"/>
                <a:gd name="T17" fmla="*/ 23 h 131"/>
                <a:gd name="T18" fmla="*/ 28 w 223"/>
                <a:gd name="T19" fmla="*/ 28 h 131"/>
                <a:gd name="T20" fmla="*/ 17 w 223"/>
                <a:gd name="T21" fmla="*/ 40 h 131"/>
                <a:gd name="T22" fmla="*/ 11 w 223"/>
                <a:gd name="T23" fmla="*/ 57 h 131"/>
                <a:gd name="T24" fmla="*/ 11 w 223"/>
                <a:gd name="T25" fmla="*/ 74 h 131"/>
                <a:gd name="T26" fmla="*/ 17 w 223"/>
                <a:gd name="T27" fmla="*/ 91 h 131"/>
                <a:gd name="T28" fmla="*/ 28 w 223"/>
                <a:gd name="T29" fmla="*/ 103 h 131"/>
                <a:gd name="T30" fmla="*/ 40 w 223"/>
                <a:gd name="T31" fmla="*/ 108 h 131"/>
                <a:gd name="T32" fmla="*/ 51 w 223"/>
                <a:gd name="T33" fmla="*/ 108 h 131"/>
                <a:gd name="T34" fmla="*/ 80 w 223"/>
                <a:gd name="T35" fmla="*/ 97 h 131"/>
                <a:gd name="T36" fmla="*/ 91 w 223"/>
                <a:gd name="T37" fmla="*/ 68 h 131"/>
                <a:gd name="T38" fmla="*/ 108 w 223"/>
                <a:gd name="T39" fmla="*/ 40 h 131"/>
                <a:gd name="T40" fmla="*/ 125 w 223"/>
                <a:gd name="T41" fmla="*/ 11 h 131"/>
                <a:gd name="T42" fmla="*/ 154 w 223"/>
                <a:gd name="T43" fmla="*/ 0 h 131"/>
                <a:gd name="T44" fmla="*/ 171 w 223"/>
                <a:gd name="T45" fmla="*/ 0 h 131"/>
                <a:gd name="T46" fmla="*/ 188 w 223"/>
                <a:gd name="T47" fmla="*/ 5 h 131"/>
                <a:gd name="T48" fmla="*/ 205 w 223"/>
                <a:gd name="T49" fmla="*/ 17 h 131"/>
                <a:gd name="T50" fmla="*/ 217 w 223"/>
                <a:gd name="T51" fmla="*/ 34 h 131"/>
                <a:gd name="T52" fmla="*/ 223 w 223"/>
                <a:gd name="T53" fmla="*/ 57 h 131"/>
                <a:gd name="T54" fmla="*/ 223 w 223"/>
                <a:gd name="T55" fmla="*/ 74 h 131"/>
                <a:gd name="T56" fmla="*/ 217 w 223"/>
                <a:gd name="T57" fmla="*/ 91 h 131"/>
                <a:gd name="T58" fmla="*/ 217 w 223"/>
                <a:gd name="T59" fmla="*/ 103 h 131"/>
                <a:gd name="T60" fmla="*/ 211 w 223"/>
                <a:gd name="T61" fmla="*/ 103 h 131"/>
                <a:gd name="T62" fmla="*/ 200 w 223"/>
                <a:gd name="T63" fmla="*/ 108 h 131"/>
                <a:gd name="T64" fmla="*/ 188 w 223"/>
                <a:gd name="T65" fmla="*/ 108 h 131"/>
                <a:gd name="T66" fmla="*/ 177 w 223"/>
                <a:gd name="T67" fmla="*/ 114 h 131"/>
                <a:gd name="T68" fmla="*/ 171 w 223"/>
                <a:gd name="T69" fmla="*/ 108 h 131"/>
                <a:gd name="T70" fmla="*/ 171 w 223"/>
                <a:gd name="T71" fmla="*/ 108 h 131"/>
                <a:gd name="T72" fmla="*/ 171 w 223"/>
                <a:gd name="T73" fmla="*/ 103 h 131"/>
                <a:gd name="T74" fmla="*/ 188 w 223"/>
                <a:gd name="T75" fmla="*/ 97 h 131"/>
                <a:gd name="T76" fmla="*/ 200 w 223"/>
                <a:gd name="T77" fmla="*/ 85 h 131"/>
                <a:gd name="T78" fmla="*/ 205 w 223"/>
                <a:gd name="T79" fmla="*/ 74 h 131"/>
                <a:gd name="T80" fmla="*/ 205 w 223"/>
                <a:gd name="T81" fmla="*/ 57 h 131"/>
                <a:gd name="T82" fmla="*/ 205 w 223"/>
                <a:gd name="T83" fmla="*/ 40 h 131"/>
                <a:gd name="T84" fmla="*/ 194 w 223"/>
                <a:gd name="T85" fmla="*/ 34 h 131"/>
                <a:gd name="T86" fmla="*/ 188 w 223"/>
                <a:gd name="T87" fmla="*/ 28 h 131"/>
                <a:gd name="T88" fmla="*/ 171 w 223"/>
                <a:gd name="T89" fmla="*/ 23 h 131"/>
                <a:gd name="T90" fmla="*/ 148 w 223"/>
                <a:gd name="T91" fmla="*/ 40 h 131"/>
                <a:gd name="T92" fmla="*/ 131 w 223"/>
                <a:gd name="T93" fmla="*/ 63 h 131"/>
                <a:gd name="T94" fmla="*/ 120 w 223"/>
                <a:gd name="T95" fmla="*/ 91 h 131"/>
                <a:gd name="T96" fmla="*/ 103 w 223"/>
                <a:gd name="T97" fmla="*/ 120 h 131"/>
                <a:gd name="T98" fmla="*/ 74 w 223"/>
                <a:gd name="T99" fmla="*/ 131 h 131"/>
                <a:gd name="T100" fmla="*/ 51 w 223"/>
                <a:gd name="T101" fmla="*/ 131 h 131"/>
                <a:gd name="T102" fmla="*/ 34 w 223"/>
                <a:gd name="T103" fmla="*/ 125 h 131"/>
                <a:gd name="T104" fmla="*/ 17 w 223"/>
                <a:gd name="T105" fmla="*/ 114 h 131"/>
                <a:gd name="T106" fmla="*/ 5 w 223"/>
                <a:gd name="T107" fmla="*/ 97 h 131"/>
                <a:gd name="T108" fmla="*/ 0 w 223"/>
                <a:gd name="T109" fmla="*/ 74 h 131"/>
                <a:gd name="T110" fmla="*/ 0 w 223"/>
                <a:gd name="T111" fmla="*/ 51 h 131"/>
                <a:gd name="T112" fmla="*/ 5 w 223"/>
                <a:gd name="T113" fmla="*/ 34 h 131"/>
                <a:gd name="T114" fmla="*/ 11 w 223"/>
                <a:gd name="T115" fmla="*/ 11 h 13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3"/>
                <a:gd name="T175" fmla="*/ 0 h 131"/>
                <a:gd name="T176" fmla="*/ 223 w 223"/>
                <a:gd name="T177" fmla="*/ 131 h 13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3" h="131">
                  <a:moveTo>
                    <a:pt x="11" y="11"/>
                  </a:moveTo>
                  <a:lnTo>
                    <a:pt x="17" y="11"/>
                  </a:lnTo>
                  <a:lnTo>
                    <a:pt x="28" y="11"/>
                  </a:lnTo>
                  <a:lnTo>
                    <a:pt x="45" y="5"/>
                  </a:lnTo>
                  <a:lnTo>
                    <a:pt x="63" y="5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45" y="23"/>
                  </a:lnTo>
                  <a:lnTo>
                    <a:pt x="28" y="28"/>
                  </a:lnTo>
                  <a:lnTo>
                    <a:pt x="17" y="40"/>
                  </a:lnTo>
                  <a:lnTo>
                    <a:pt x="11" y="57"/>
                  </a:lnTo>
                  <a:lnTo>
                    <a:pt x="11" y="74"/>
                  </a:lnTo>
                  <a:lnTo>
                    <a:pt x="17" y="91"/>
                  </a:lnTo>
                  <a:lnTo>
                    <a:pt x="28" y="103"/>
                  </a:lnTo>
                  <a:lnTo>
                    <a:pt x="40" y="108"/>
                  </a:lnTo>
                  <a:lnTo>
                    <a:pt x="51" y="108"/>
                  </a:lnTo>
                  <a:lnTo>
                    <a:pt x="80" y="97"/>
                  </a:lnTo>
                  <a:lnTo>
                    <a:pt x="91" y="68"/>
                  </a:lnTo>
                  <a:lnTo>
                    <a:pt x="108" y="40"/>
                  </a:lnTo>
                  <a:lnTo>
                    <a:pt x="125" y="11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5"/>
                  </a:lnTo>
                  <a:lnTo>
                    <a:pt x="205" y="17"/>
                  </a:lnTo>
                  <a:lnTo>
                    <a:pt x="217" y="34"/>
                  </a:lnTo>
                  <a:lnTo>
                    <a:pt x="223" y="57"/>
                  </a:lnTo>
                  <a:lnTo>
                    <a:pt x="223" y="74"/>
                  </a:lnTo>
                  <a:lnTo>
                    <a:pt x="217" y="91"/>
                  </a:lnTo>
                  <a:lnTo>
                    <a:pt x="217" y="103"/>
                  </a:lnTo>
                  <a:lnTo>
                    <a:pt x="211" y="103"/>
                  </a:lnTo>
                  <a:lnTo>
                    <a:pt x="200" y="108"/>
                  </a:lnTo>
                  <a:lnTo>
                    <a:pt x="188" y="108"/>
                  </a:lnTo>
                  <a:lnTo>
                    <a:pt x="177" y="114"/>
                  </a:lnTo>
                  <a:lnTo>
                    <a:pt x="171" y="108"/>
                  </a:lnTo>
                  <a:lnTo>
                    <a:pt x="171" y="103"/>
                  </a:lnTo>
                  <a:lnTo>
                    <a:pt x="188" y="97"/>
                  </a:lnTo>
                  <a:lnTo>
                    <a:pt x="200" y="85"/>
                  </a:lnTo>
                  <a:lnTo>
                    <a:pt x="205" y="74"/>
                  </a:lnTo>
                  <a:lnTo>
                    <a:pt x="205" y="57"/>
                  </a:lnTo>
                  <a:lnTo>
                    <a:pt x="205" y="40"/>
                  </a:lnTo>
                  <a:lnTo>
                    <a:pt x="194" y="34"/>
                  </a:lnTo>
                  <a:lnTo>
                    <a:pt x="188" y="28"/>
                  </a:lnTo>
                  <a:lnTo>
                    <a:pt x="171" y="23"/>
                  </a:lnTo>
                  <a:lnTo>
                    <a:pt x="148" y="40"/>
                  </a:lnTo>
                  <a:lnTo>
                    <a:pt x="131" y="63"/>
                  </a:lnTo>
                  <a:lnTo>
                    <a:pt x="120" y="91"/>
                  </a:lnTo>
                  <a:lnTo>
                    <a:pt x="103" y="120"/>
                  </a:lnTo>
                  <a:lnTo>
                    <a:pt x="74" y="131"/>
                  </a:lnTo>
                  <a:lnTo>
                    <a:pt x="51" y="131"/>
                  </a:lnTo>
                  <a:lnTo>
                    <a:pt x="34" y="125"/>
                  </a:lnTo>
                  <a:lnTo>
                    <a:pt x="17" y="114"/>
                  </a:lnTo>
                  <a:lnTo>
                    <a:pt x="5" y="97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5" y="34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Freeform 80">
              <a:extLst>
                <a:ext uri="{FF2B5EF4-FFF2-40B4-BE49-F238E27FC236}">
                  <a16:creationId xmlns:a16="http://schemas.microsoft.com/office/drawing/2014/main" id="{149CD959-64F1-E140-10FD-A0875EAC4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" y="2032"/>
              <a:ext cx="217" cy="109"/>
            </a:xfrm>
            <a:custGeom>
              <a:avLst/>
              <a:gdLst>
                <a:gd name="T0" fmla="*/ 0 w 217"/>
                <a:gd name="T1" fmla="*/ 57 h 109"/>
                <a:gd name="T2" fmla="*/ 0 w 217"/>
                <a:gd name="T3" fmla="*/ 40 h 109"/>
                <a:gd name="T4" fmla="*/ 0 w 217"/>
                <a:gd name="T5" fmla="*/ 23 h 109"/>
                <a:gd name="T6" fmla="*/ 0 w 217"/>
                <a:gd name="T7" fmla="*/ 6 h 109"/>
                <a:gd name="T8" fmla="*/ 0 w 217"/>
                <a:gd name="T9" fmla="*/ 0 h 109"/>
                <a:gd name="T10" fmla="*/ 6 w 217"/>
                <a:gd name="T11" fmla="*/ 0 h 109"/>
                <a:gd name="T12" fmla="*/ 6 w 217"/>
                <a:gd name="T13" fmla="*/ 6 h 109"/>
                <a:gd name="T14" fmla="*/ 11 w 217"/>
                <a:gd name="T15" fmla="*/ 17 h 109"/>
                <a:gd name="T16" fmla="*/ 17 w 217"/>
                <a:gd name="T17" fmla="*/ 29 h 109"/>
                <a:gd name="T18" fmla="*/ 23 w 217"/>
                <a:gd name="T19" fmla="*/ 34 h 109"/>
                <a:gd name="T20" fmla="*/ 34 w 217"/>
                <a:gd name="T21" fmla="*/ 34 h 109"/>
                <a:gd name="T22" fmla="*/ 57 w 217"/>
                <a:gd name="T23" fmla="*/ 34 h 109"/>
                <a:gd name="T24" fmla="*/ 154 w 217"/>
                <a:gd name="T25" fmla="*/ 34 h 109"/>
                <a:gd name="T26" fmla="*/ 177 w 217"/>
                <a:gd name="T27" fmla="*/ 34 h 109"/>
                <a:gd name="T28" fmla="*/ 188 w 217"/>
                <a:gd name="T29" fmla="*/ 29 h 109"/>
                <a:gd name="T30" fmla="*/ 200 w 217"/>
                <a:gd name="T31" fmla="*/ 23 h 109"/>
                <a:gd name="T32" fmla="*/ 200 w 217"/>
                <a:gd name="T33" fmla="*/ 17 h 109"/>
                <a:gd name="T34" fmla="*/ 206 w 217"/>
                <a:gd name="T35" fmla="*/ 0 h 109"/>
                <a:gd name="T36" fmla="*/ 206 w 217"/>
                <a:gd name="T37" fmla="*/ 0 h 109"/>
                <a:gd name="T38" fmla="*/ 211 w 217"/>
                <a:gd name="T39" fmla="*/ 0 h 109"/>
                <a:gd name="T40" fmla="*/ 211 w 217"/>
                <a:gd name="T41" fmla="*/ 0 h 109"/>
                <a:gd name="T42" fmla="*/ 211 w 217"/>
                <a:gd name="T43" fmla="*/ 17 h 109"/>
                <a:gd name="T44" fmla="*/ 211 w 217"/>
                <a:gd name="T45" fmla="*/ 34 h 109"/>
                <a:gd name="T46" fmla="*/ 211 w 217"/>
                <a:gd name="T47" fmla="*/ 57 h 109"/>
                <a:gd name="T48" fmla="*/ 211 w 217"/>
                <a:gd name="T49" fmla="*/ 69 h 109"/>
                <a:gd name="T50" fmla="*/ 211 w 217"/>
                <a:gd name="T51" fmla="*/ 86 h 109"/>
                <a:gd name="T52" fmla="*/ 217 w 217"/>
                <a:gd name="T53" fmla="*/ 103 h 109"/>
                <a:gd name="T54" fmla="*/ 211 w 217"/>
                <a:gd name="T55" fmla="*/ 103 h 109"/>
                <a:gd name="T56" fmla="*/ 211 w 217"/>
                <a:gd name="T57" fmla="*/ 103 h 109"/>
                <a:gd name="T58" fmla="*/ 206 w 217"/>
                <a:gd name="T59" fmla="*/ 103 h 109"/>
                <a:gd name="T60" fmla="*/ 206 w 217"/>
                <a:gd name="T61" fmla="*/ 86 h 109"/>
                <a:gd name="T62" fmla="*/ 200 w 217"/>
                <a:gd name="T63" fmla="*/ 80 h 109"/>
                <a:gd name="T64" fmla="*/ 188 w 217"/>
                <a:gd name="T65" fmla="*/ 74 h 109"/>
                <a:gd name="T66" fmla="*/ 177 w 217"/>
                <a:gd name="T67" fmla="*/ 69 h 109"/>
                <a:gd name="T68" fmla="*/ 154 w 217"/>
                <a:gd name="T69" fmla="*/ 69 h 109"/>
                <a:gd name="T70" fmla="*/ 57 w 217"/>
                <a:gd name="T71" fmla="*/ 69 h 109"/>
                <a:gd name="T72" fmla="*/ 40 w 217"/>
                <a:gd name="T73" fmla="*/ 74 h 109"/>
                <a:gd name="T74" fmla="*/ 23 w 217"/>
                <a:gd name="T75" fmla="*/ 74 h 109"/>
                <a:gd name="T76" fmla="*/ 17 w 217"/>
                <a:gd name="T77" fmla="*/ 80 h 109"/>
                <a:gd name="T78" fmla="*/ 11 w 217"/>
                <a:gd name="T79" fmla="*/ 91 h 109"/>
                <a:gd name="T80" fmla="*/ 11 w 217"/>
                <a:gd name="T81" fmla="*/ 103 h 109"/>
                <a:gd name="T82" fmla="*/ 6 w 217"/>
                <a:gd name="T83" fmla="*/ 109 h 109"/>
                <a:gd name="T84" fmla="*/ 0 w 217"/>
                <a:gd name="T85" fmla="*/ 109 h 109"/>
                <a:gd name="T86" fmla="*/ 0 w 217"/>
                <a:gd name="T87" fmla="*/ 103 h 109"/>
                <a:gd name="T88" fmla="*/ 0 w 217"/>
                <a:gd name="T89" fmla="*/ 91 h 109"/>
                <a:gd name="T90" fmla="*/ 0 w 217"/>
                <a:gd name="T91" fmla="*/ 74 h 109"/>
                <a:gd name="T92" fmla="*/ 0 w 217"/>
                <a:gd name="T93" fmla="*/ 57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7"/>
                <a:gd name="T142" fmla="*/ 0 h 109"/>
                <a:gd name="T143" fmla="*/ 217 w 217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7" h="109">
                  <a:moveTo>
                    <a:pt x="0" y="57"/>
                  </a:moveTo>
                  <a:lnTo>
                    <a:pt x="0" y="40"/>
                  </a:lnTo>
                  <a:lnTo>
                    <a:pt x="0" y="23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1" y="17"/>
                  </a:lnTo>
                  <a:lnTo>
                    <a:pt x="17" y="29"/>
                  </a:lnTo>
                  <a:lnTo>
                    <a:pt x="23" y="34"/>
                  </a:lnTo>
                  <a:lnTo>
                    <a:pt x="34" y="34"/>
                  </a:lnTo>
                  <a:lnTo>
                    <a:pt x="57" y="34"/>
                  </a:lnTo>
                  <a:lnTo>
                    <a:pt x="154" y="34"/>
                  </a:lnTo>
                  <a:lnTo>
                    <a:pt x="177" y="34"/>
                  </a:lnTo>
                  <a:lnTo>
                    <a:pt x="188" y="29"/>
                  </a:lnTo>
                  <a:lnTo>
                    <a:pt x="200" y="23"/>
                  </a:lnTo>
                  <a:lnTo>
                    <a:pt x="200" y="17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1" y="17"/>
                  </a:lnTo>
                  <a:lnTo>
                    <a:pt x="211" y="34"/>
                  </a:lnTo>
                  <a:lnTo>
                    <a:pt x="211" y="57"/>
                  </a:lnTo>
                  <a:lnTo>
                    <a:pt x="211" y="69"/>
                  </a:lnTo>
                  <a:lnTo>
                    <a:pt x="211" y="86"/>
                  </a:lnTo>
                  <a:lnTo>
                    <a:pt x="217" y="103"/>
                  </a:lnTo>
                  <a:lnTo>
                    <a:pt x="211" y="103"/>
                  </a:lnTo>
                  <a:lnTo>
                    <a:pt x="206" y="103"/>
                  </a:lnTo>
                  <a:lnTo>
                    <a:pt x="206" y="86"/>
                  </a:lnTo>
                  <a:lnTo>
                    <a:pt x="200" y="80"/>
                  </a:lnTo>
                  <a:lnTo>
                    <a:pt x="188" y="74"/>
                  </a:lnTo>
                  <a:lnTo>
                    <a:pt x="177" y="69"/>
                  </a:lnTo>
                  <a:lnTo>
                    <a:pt x="154" y="69"/>
                  </a:lnTo>
                  <a:lnTo>
                    <a:pt x="57" y="69"/>
                  </a:lnTo>
                  <a:lnTo>
                    <a:pt x="40" y="74"/>
                  </a:lnTo>
                  <a:lnTo>
                    <a:pt x="23" y="74"/>
                  </a:lnTo>
                  <a:lnTo>
                    <a:pt x="17" y="80"/>
                  </a:lnTo>
                  <a:lnTo>
                    <a:pt x="11" y="91"/>
                  </a:lnTo>
                  <a:lnTo>
                    <a:pt x="11" y="103"/>
                  </a:lnTo>
                  <a:lnTo>
                    <a:pt x="6" y="109"/>
                  </a:lnTo>
                  <a:lnTo>
                    <a:pt x="0" y="109"/>
                  </a:lnTo>
                  <a:lnTo>
                    <a:pt x="0" y="103"/>
                  </a:lnTo>
                  <a:lnTo>
                    <a:pt x="0" y="91"/>
                  </a:lnTo>
                  <a:lnTo>
                    <a:pt x="0" y="74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Freeform 81">
              <a:extLst>
                <a:ext uri="{FF2B5EF4-FFF2-40B4-BE49-F238E27FC236}">
                  <a16:creationId xmlns:a16="http://schemas.microsoft.com/office/drawing/2014/main" id="{9F634594-BD87-2911-8286-DBAF4E7BE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8" y="2209"/>
              <a:ext cx="240" cy="212"/>
            </a:xfrm>
            <a:custGeom>
              <a:avLst/>
              <a:gdLst>
                <a:gd name="T0" fmla="*/ 160 w 240"/>
                <a:gd name="T1" fmla="*/ 206 h 212"/>
                <a:gd name="T2" fmla="*/ 165 w 240"/>
                <a:gd name="T3" fmla="*/ 200 h 212"/>
                <a:gd name="T4" fmla="*/ 177 w 240"/>
                <a:gd name="T5" fmla="*/ 189 h 212"/>
                <a:gd name="T6" fmla="*/ 188 w 240"/>
                <a:gd name="T7" fmla="*/ 172 h 212"/>
                <a:gd name="T8" fmla="*/ 200 w 240"/>
                <a:gd name="T9" fmla="*/ 126 h 212"/>
                <a:gd name="T10" fmla="*/ 40 w 240"/>
                <a:gd name="T11" fmla="*/ 103 h 212"/>
                <a:gd name="T12" fmla="*/ 17 w 240"/>
                <a:gd name="T13" fmla="*/ 109 h 212"/>
                <a:gd name="T14" fmla="*/ 5 w 240"/>
                <a:gd name="T15" fmla="*/ 132 h 212"/>
                <a:gd name="T16" fmla="*/ 0 w 240"/>
                <a:gd name="T17" fmla="*/ 132 h 212"/>
                <a:gd name="T18" fmla="*/ 0 w 240"/>
                <a:gd name="T19" fmla="*/ 120 h 212"/>
                <a:gd name="T20" fmla="*/ 5 w 240"/>
                <a:gd name="T21" fmla="*/ 86 h 212"/>
                <a:gd name="T22" fmla="*/ 11 w 240"/>
                <a:gd name="T23" fmla="*/ 46 h 212"/>
                <a:gd name="T24" fmla="*/ 11 w 240"/>
                <a:gd name="T25" fmla="*/ 29 h 212"/>
                <a:gd name="T26" fmla="*/ 23 w 240"/>
                <a:gd name="T27" fmla="*/ 34 h 212"/>
                <a:gd name="T28" fmla="*/ 23 w 240"/>
                <a:gd name="T29" fmla="*/ 57 h 212"/>
                <a:gd name="T30" fmla="*/ 45 w 240"/>
                <a:gd name="T31" fmla="*/ 69 h 212"/>
                <a:gd name="T32" fmla="*/ 200 w 240"/>
                <a:gd name="T33" fmla="*/ 92 h 212"/>
                <a:gd name="T34" fmla="*/ 205 w 240"/>
                <a:gd name="T35" fmla="*/ 40 h 212"/>
                <a:gd name="T36" fmla="*/ 200 w 240"/>
                <a:gd name="T37" fmla="*/ 17 h 212"/>
                <a:gd name="T38" fmla="*/ 188 w 240"/>
                <a:gd name="T39" fmla="*/ 6 h 212"/>
                <a:gd name="T40" fmla="*/ 188 w 240"/>
                <a:gd name="T41" fmla="*/ 0 h 212"/>
                <a:gd name="T42" fmla="*/ 211 w 240"/>
                <a:gd name="T43" fmla="*/ 0 h 212"/>
                <a:gd name="T44" fmla="*/ 228 w 240"/>
                <a:gd name="T45" fmla="*/ 6 h 212"/>
                <a:gd name="T46" fmla="*/ 240 w 240"/>
                <a:gd name="T47" fmla="*/ 6 h 212"/>
                <a:gd name="T48" fmla="*/ 240 w 240"/>
                <a:gd name="T49" fmla="*/ 12 h 212"/>
                <a:gd name="T50" fmla="*/ 228 w 240"/>
                <a:gd name="T51" fmla="*/ 17 h 212"/>
                <a:gd name="T52" fmla="*/ 223 w 240"/>
                <a:gd name="T53" fmla="*/ 29 h 212"/>
                <a:gd name="T54" fmla="*/ 223 w 240"/>
                <a:gd name="T55" fmla="*/ 63 h 212"/>
                <a:gd name="T56" fmla="*/ 205 w 240"/>
                <a:gd name="T57" fmla="*/ 172 h 212"/>
                <a:gd name="T58" fmla="*/ 205 w 240"/>
                <a:gd name="T59" fmla="*/ 194 h 212"/>
                <a:gd name="T60" fmla="*/ 211 w 240"/>
                <a:gd name="T61" fmla="*/ 206 h 212"/>
                <a:gd name="T62" fmla="*/ 211 w 240"/>
                <a:gd name="T63" fmla="*/ 212 h 212"/>
                <a:gd name="T64" fmla="*/ 211 w 240"/>
                <a:gd name="T65" fmla="*/ 212 h 212"/>
                <a:gd name="T66" fmla="*/ 183 w 240"/>
                <a:gd name="T67" fmla="*/ 206 h 212"/>
                <a:gd name="T68" fmla="*/ 171 w 240"/>
                <a:gd name="T69" fmla="*/ 206 h 2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0"/>
                <a:gd name="T106" fmla="*/ 0 h 212"/>
                <a:gd name="T107" fmla="*/ 240 w 240"/>
                <a:gd name="T108" fmla="*/ 212 h 2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0" h="212">
                  <a:moveTo>
                    <a:pt x="160" y="206"/>
                  </a:moveTo>
                  <a:lnTo>
                    <a:pt x="160" y="206"/>
                  </a:lnTo>
                  <a:lnTo>
                    <a:pt x="160" y="200"/>
                  </a:lnTo>
                  <a:lnTo>
                    <a:pt x="165" y="200"/>
                  </a:lnTo>
                  <a:lnTo>
                    <a:pt x="171" y="194"/>
                  </a:lnTo>
                  <a:lnTo>
                    <a:pt x="177" y="189"/>
                  </a:lnTo>
                  <a:lnTo>
                    <a:pt x="183" y="183"/>
                  </a:lnTo>
                  <a:lnTo>
                    <a:pt x="188" y="172"/>
                  </a:lnTo>
                  <a:lnTo>
                    <a:pt x="194" y="154"/>
                  </a:lnTo>
                  <a:lnTo>
                    <a:pt x="200" y="126"/>
                  </a:lnTo>
                  <a:lnTo>
                    <a:pt x="63" y="109"/>
                  </a:lnTo>
                  <a:lnTo>
                    <a:pt x="40" y="103"/>
                  </a:lnTo>
                  <a:lnTo>
                    <a:pt x="28" y="103"/>
                  </a:lnTo>
                  <a:lnTo>
                    <a:pt x="17" y="109"/>
                  </a:lnTo>
                  <a:lnTo>
                    <a:pt x="11" y="120"/>
                  </a:lnTo>
                  <a:lnTo>
                    <a:pt x="5" y="132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5" y="103"/>
                  </a:lnTo>
                  <a:lnTo>
                    <a:pt x="5" y="86"/>
                  </a:lnTo>
                  <a:lnTo>
                    <a:pt x="11" y="69"/>
                  </a:lnTo>
                  <a:lnTo>
                    <a:pt x="11" y="46"/>
                  </a:lnTo>
                  <a:lnTo>
                    <a:pt x="11" y="34"/>
                  </a:lnTo>
                  <a:lnTo>
                    <a:pt x="11" y="29"/>
                  </a:lnTo>
                  <a:lnTo>
                    <a:pt x="17" y="29"/>
                  </a:lnTo>
                  <a:lnTo>
                    <a:pt x="23" y="34"/>
                  </a:lnTo>
                  <a:lnTo>
                    <a:pt x="23" y="46"/>
                  </a:lnTo>
                  <a:lnTo>
                    <a:pt x="23" y="57"/>
                  </a:lnTo>
                  <a:lnTo>
                    <a:pt x="34" y="63"/>
                  </a:lnTo>
                  <a:lnTo>
                    <a:pt x="45" y="69"/>
                  </a:lnTo>
                  <a:lnTo>
                    <a:pt x="63" y="74"/>
                  </a:lnTo>
                  <a:lnTo>
                    <a:pt x="200" y="92"/>
                  </a:lnTo>
                  <a:lnTo>
                    <a:pt x="205" y="57"/>
                  </a:lnTo>
                  <a:lnTo>
                    <a:pt x="205" y="40"/>
                  </a:lnTo>
                  <a:lnTo>
                    <a:pt x="205" y="29"/>
                  </a:lnTo>
                  <a:lnTo>
                    <a:pt x="200" y="17"/>
                  </a:lnTo>
                  <a:lnTo>
                    <a:pt x="194" y="12"/>
                  </a:lnTo>
                  <a:lnTo>
                    <a:pt x="188" y="6"/>
                  </a:lnTo>
                  <a:lnTo>
                    <a:pt x="188" y="0"/>
                  </a:lnTo>
                  <a:lnTo>
                    <a:pt x="200" y="0"/>
                  </a:lnTo>
                  <a:lnTo>
                    <a:pt x="211" y="0"/>
                  </a:lnTo>
                  <a:lnTo>
                    <a:pt x="223" y="6"/>
                  </a:lnTo>
                  <a:lnTo>
                    <a:pt x="228" y="6"/>
                  </a:lnTo>
                  <a:lnTo>
                    <a:pt x="240" y="6"/>
                  </a:lnTo>
                  <a:lnTo>
                    <a:pt x="240" y="12"/>
                  </a:lnTo>
                  <a:lnTo>
                    <a:pt x="234" y="12"/>
                  </a:lnTo>
                  <a:lnTo>
                    <a:pt x="228" y="17"/>
                  </a:lnTo>
                  <a:lnTo>
                    <a:pt x="223" y="29"/>
                  </a:lnTo>
                  <a:lnTo>
                    <a:pt x="223" y="40"/>
                  </a:lnTo>
                  <a:lnTo>
                    <a:pt x="223" y="63"/>
                  </a:lnTo>
                  <a:lnTo>
                    <a:pt x="211" y="154"/>
                  </a:lnTo>
                  <a:lnTo>
                    <a:pt x="205" y="172"/>
                  </a:lnTo>
                  <a:lnTo>
                    <a:pt x="205" y="189"/>
                  </a:lnTo>
                  <a:lnTo>
                    <a:pt x="205" y="194"/>
                  </a:lnTo>
                  <a:lnTo>
                    <a:pt x="205" y="200"/>
                  </a:lnTo>
                  <a:lnTo>
                    <a:pt x="211" y="206"/>
                  </a:lnTo>
                  <a:lnTo>
                    <a:pt x="211" y="212"/>
                  </a:lnTo>
                  <a:lnTo>
                    <a:pt x="200" y="212"/>
                  </a:lnTo>
                  <a:lnTo>
                    <a:pt x="183" y="206"/>
                  </a:lnTo>
                  <a:lnTo>
                    <a:pt x="177" y="206"/>
                  </a:lnTo>
                  <a:lnTo>
                    <a:pt x="171" y="206"/>
                  </a:lnTo>
                  <a:lnTo>
                    <a:pt x="16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Freeform 82">
              <a:extLst>
                <a:ext uri="{FF2B5EF4-FFF2-40B4-BE49-F238E27FC236}">
                  <a16:creationId xmlns:a16="http://schemas.microsoft.com/office/drawing/2014/main" id="{25F78C04-2984-7E25-836F-FF791A11A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2478"/>
              <a:ext cx="251" cy="223"/>
            </a:xfrm>
            <a:custGeom>
              <a:avLst/>
              <a:gdLst>
                <a:gd name="T0" fmla="*/ 62 w 251"/>
                <a:gd name="T1" fmla="*/ 80 h 223"/>
                <a:gd name="T2" fmla="*/ 28 w 251"/>
                <a:gd name="T3" fmla="*/ 74 h 223"/>
                <a:gd name="T4" fmla="*/ 17 w 251"/>
                <a:gd name="T5" fmla="*/ 80 h 223"/>
                <a:gd name="T6" fmla="*/ 5 w 251"/>
                <a:gd name="T7" fmla="*/ 97 h 223"/>
                <a:gd name="T8" fmla="*/ 0 w 251"/>
                <a:gd name="T9" fmla="*/ 97 h 223"/>
                <a:gd name="T10" fmla="*/ 0 w 251"/>
                <a:gd name="T11" fmla="*/ 85 h 223"/>
                <a:gd name="T12" fmla="*/ 11 w 251"/>
                <a:gd name="T13" fmla="*/ 51 h 223"/>
                <a:gd name="T14" fmla="*/ 22 w 251"/>
                <a:gd name="T15" fmla="*/ 17 h 223"/>
                <a:gd name="T16" fmla="*/ 28 w 251"/>
                <a:gd name="T17" fmla="*/ 0 h 223"/>
                <a:gd name="T18" fmla="*/ 34 w 251"/>
                <a:gd name="T19" fmla="*/ 5 h 223"/>
                <a:gd name="T20" fmla="*/ 34 w 251"/>
                <a:gd name="T21" fmla="*/ 23 h 223"/>
                <a:gd name="T22" fmla="*/ 40 w 251"/>
                <a:gd name="T23" fmla="*/ 34 h 223"/>
                <a:gd name="T24" fmla="*/ 74 w 251"/>
                <a:gd name="T25" fmla="*/ 51 h 223"/>
                <a:gd name="T26" fmla="*/ 165 w 251"/>
                <a:gd name="T27" fmla="*/ 45 h 223"/>
                <a:gd name="T28" fmla="*/ 211 w 251"/>
                <a:gd name="T29" fmla="*/ 34 h 223"/>
                <a:gd name="T30" fmla="*/ 228 w 251"/>
                <a:gd name="T31" fmla="*/ 23 h 223"/>
                <a:gd name="T32" fmla="*/ 240 w 251"/>
                <a:gd name="T33" fmla="*/ 0 h 223"/>
                <a:gd name="T34" fmla="*/ 245 w 251"/>
                <a:gd name="T35" fmla="*/ 0 h 223"/>
                <a:gd name="T36" fmla="*/ 240 w 251"/>
                <a:gd name="T37" fmla="*/ 23 h 223"/>
                <a:gd name="T38" fmla="*/ 228 w 251"/>
                <a:gd name="T39" fmla="*/ 63 h 223"/>
                <a:gd name="T40" fmla="*/ 222 w 251"/>
                <a:gd name="T41" fmla="*/ 91 h 223"/>
                <a:gd name="T42" fmla="*/ 217 w 251"/>
                <a:gd name="T43" fmla="*/ 91 h 223"/>
                <a:gd name="T44" fmla="*/ 217 w 251"/>
                <a:gd name="T45" fmla="*/ 80 h 223"/>
                <a:gd name="T46" fmla="*/ 205 w 251"/>
                <a:gd name="T47" fmla="*/ 74 h 223"/>
                <a:gd name="T48" fmla="*/ 182 w 251"/>
                <a:gd name="T49" fmla="*/ 74 h 223"/>
                <a:gd name="T50" fmla="*/ 125 w 251"/>
                <a:gd name="T51" fmla="*/ 91 h 223"/>
                <a:gd name="T52" fmla="*/ 165 w 251"/>
                <a:gd name="T53" fmla="*/ 143 h 223"/>
                <a:gd name="T54" fmla="*/ 182 w 251"/>
                <a:gd name="T55" fmla="*/ 160 h 223"/>
                <a:gd name="T56" fmla="*/ 188 w 251"/>
                <a:gd name="T57" fmla="*/ 160 h 223"/>
                <a:gd name="T58" fmla="*/ 200 w 251"/>
                <a:gd name="T59" fmla="*/ 143 h 223"/>
                <a:gd name="T60" fmla="*/ 205 w 251"/>
                <a:gd name="T61" fmla="*/ 148 h 223"/>
                <a:gd name="T62" fmla="*/ 200 w 251"/>
                <a:gd name="T63" fmla="*/ 165 h 223"/>
                <a:gd name="T64" fmla="*/ 182 w 251"/>
                <a:gd name="T65" fmla="*/ 211 h 223"/>
                <a:gd name="T66" fmla="*/ 182 w 251"/>
                <a:gd name="T67" fmla="*/ 223 h 223"/>
                <a:gd name="T68" fmla="*/ 177 w 251"/>
                <a:gd name="T69" fmla="*/ 223 h 223"/>
                <a:gd name="T70" fmla="*/ 177 w 251"/>
                <a:gd name="T71" fmla="*/ 200 h 223"/>
                <a:gd name="T72" fmla="*/ 165 w 251"/>
                <a:gd name="T73" fmla="*/ 177 h 223"/>
                <a:gd name="T74" fmla="*/ 142 w 251"/>
                <a:gd name="T75" fmla="*/ 143 h 22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1"/>
                <a:gd name="T115" fmla="*/ 0 h 223"/>
                <a:gd name="T116" fmla="*/ 251 w 251"/>
                <a:gd name="T117" fmla="*/ 223 h 22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1" h="223">
                  <a:moveTo>
                    <a:pt x="108" y="97"/>
                  </a:moveTo>
                  <a:lnTo>
                    <a:pt x="62" y="80"/>
                  </a:lnTo>
                  <a:lnTo>
                    <a:pt x="45" y="80"/>
                  </a:lnTo>
                  <a:lnTo>
                    <a:pt x="28" y="74"/>
                  </a:lnTo>
                  <a:lnTo>
                    <a:pt x="22" y="74"/>
                  </a:lnTo>
                  <a:lnTo>
                    <a:pt x="17" y="80"/>
                  </a:lnTo>
                  <a:lnTo>
                    <a:pt x="11" y="85"/>
                  </a:lnTo>
                  <a:lnTo>
                    <a:pt x="5" y="97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5" y="68"/>
                  </a:lnTo>
                  <a:lnTo>
                    <a:pt x="11" y="51"/>
                  </a:lnTo>
                  <a:lnTo>
                    <a:pt x="17" y="34"/>
                  </a:lnTo>
                  <a:lnTo>
                    <a:pt x="22" y="17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4" y="5"/>
                  </a:lnTo>
                  <a:lnTo>
                    <a:pt x="34" y="17"/>
                  </a:lnTo>
                  <a:lnTo>
                    <a:pt x="34" y="23"/>
                  </a:lnTo>
                  <a:lnTo>
                    <a:pt x="34" y="28"/>
                  </a:lnTo>
                  <a:lnTo>
                    <a:pt x="40" y="34"/>
                  </a:lnTo>
                  <a:lnTo>
                    <a:pt x="51" y="40"/>
                  </a:lnTo>
                  <a:lnTo>
                    <a:pt x="74" y="51"/>
                  </a:lnTo>
                  <a:lnTo>
                    <a:pt x="114" y="63"/>
                  </a:lnTo>
                  <a:lnTo>
                    <a:pt x="165" y="45"/>
                  </a:lnTo>
                  <a:lnTo>
                    <a:pt x="188" y="40"/>
                  </a:lnTo>
                  <a:lnTo>
                    <a:pt x="211" y="34"/>
                  </a:lnTo>
                  <a:lnTo>
                    <a:pt x="222" y="28"/>
                  </a:lnTo>
                  <a:lnTo>
                    <a:pt x="228" y="23"/>
                  </a:lnTo>
                  <a:lnTo>
                    <a:pt x="234" y="11"/>
                  </a:lnTo>
                  <a:lnTo>
                    <a:pt x="240" y="0"/>
                  </a:lnTo>
                  <a:lnTo>
                    <a:pt x="245" y="0"/>
                  </a:lnTo>
                  <a:lnTo>
                    <a:pt x="251" y="5"/>
                  </a:lnTo>
                  <a:lnTo>
                    <a:pt x="240" y="23"/>
                  </a:lnTo>
                  <a:lnTo>
                    <a:pt x="234" y="51"/>
                  </a:lnTo>
                  <a:lnTo>
                    <a:pt x="228" y="63"/>
                  </a:lnTo>
                  <a:lnTo>
                    <a:pt x="222" y="80"/>
                  </a:lnTo>
                  <a:lnTo>
                    <a:pt x="222" y="91"/>
                  </a:lnTo>
                  <a:lnTo>
                    <a:pt x="217" y="97"/>
                  </a:lnTo>
                  <a:lnTo>
                    <a:pt x="217" y="91"/>
                  </a:lnTo>
                  <a:lnTo>
                    <a:pt x="211" y="91"/>
                  </a:lnTo>
                  <a:lnTo>
                    <a:pt x="217" y="80"/>
                  </a:lnTo>
                  <a:lnTo>
                    <a:pt x="211" y="74"/>
                  </a:lnTo>
                  <a:lnTo>
                    <a:pt x="205" y="74"/>
                  </a:lnTo>
                  <a:lnTo>
                    <a:pt x="200" y="74"/>
                  </a:lnTo>
                  <a:lnTo>
                    <a:pt x="182" y="74"/>
                  </a:lnTo>
                  <a:lnTo>
                    <a:pt x="160" y="85"/>
                  </a:lnTo>
                  <a:lnTo>
                    <a:pt x="125" y="91"/>
                  </a:lnTo>
                  <a:lnTo>
                    <a:pt x="154" y="131"/>
                  </a:lnTo>
                  <a:lnTo>
                    <a:pt x="165" y="143"/>
                  </a:lnTo>
                  <a:lnTo>
                    <a:pt x="171" y="154"/>
                  </a:lnTo>
                  <a:lnTo>
                    <a:pt x="182" y="160"/>
                  </a:lnTo>
                  <a:lnTo>
                    <a:pt x="188" y="160"/>
                  </a:lnTo>
                  <a:lnTo>
                    <a:pt x="194" y="154"/>
                  </a:lnTo>
                  <a:lnTo>
                    <a:pt x="200" y="143"/>
                  </a:lnTo>
                  <a:lnTo>
                    <a:pt x="205" y="148"/>
                  </a:lnTo>
                  <a:lnTo>
                    <a:pt x="200" y="165"/>
                  </a:lnTo>
                  <a:lnTo>
                    <a:pt x="188" y="194"/>
                  </a:lnTo>
                  <a:lnTo>
                    <a:pt x="182" y="211"/>
                  </a:lnTo>
                  <a:lnTo>
                    <a:pt x="182" y="223"/>
                  </a:lnTo>
                  <a:lnTo>
                    <a:pt x="177" y="223"/>
                  </a:lnTo>
                  <a:lnTo>
                    <a:pt x="177" y="211"/>
                  </a:lnTo>
                  <a:lnTo>
                    <a:pt x="177" y="200"/>
                  </a:lnTo>
                  <a:lnTo>
                    <a:pt x="171" y="188"/>
                  </a:lnTo>
                  <a:lnTo>
                    <a:pt x="165" y="177"/>
                  </a:lnTo>
                  <a:lnTo>
                    <a:pt x="160" y="160"/>
                  </a:lnTo>
                  <a:lnTo>
                    <a:pt x="142" y="143"/>
                  </a:lnTo>
                  <a:lnTo>
                    <a:pt x="108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Freeform 83">
              <a:extLst>
                <a:ext uri="{FF2B5EF4-FFF2-40B4-BE49-F238E27FC236}">
                  <a16:creationId xmlns:a16="http://schemas.microsoft.com/office/drawing/2014/main" id="{E47A1FBF-2D2A-F303-7E15-4358B878D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" y="2832"/>
              <a:ext cx="91" cy="91"/>
            </a:xfrm>
            <a:custGeom>
              <a:avLst/>
              <a:gdLst>
                <a:gd name="T0" fmla="*/ 0 w 91"/>
                <a:gd name="T1" fmla="*/ 23 h 91"/>
                <a:gd name="T2" fmla="*/ 74 w 91"/>
                <a:gd name="T3" fmla="*/ 0 h 91"/>
                <a:gd name="T4" fmla="*/ 91 w 91"/>
                <a:gd name="T5" fmla="*/ 74 h 91"/>
                <a:gd name="T6" fmla="*/ 23 w 91"/>
                <a:gd name="T7" fmla="*/ 91 h 91"/>
                <a:gd name="T8" fmla="*/ 0 w 91"/>
                <a:gd name="T9" fmla="*/ 23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91"/>
                <a:gd name="T17" fmla="*/ 91 w 91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91">
                  <a:moveTo>
                    <a:pt x="0" y="23"/>
                  </a:moveTo>
                  <a:lnTo>
                    <a:pt x="74" y="0"/>
                  </a:lnTo>
                  <a:lnTo>
                    <a:pt x="91" y="74"/>
                  </a:lnTo>
                  <a:lnTo>
                    <a:pt x="23" y="91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Freeform 84">
              <a:extLst>
                <a:ext uri="{FF2B5EF4-FFF2-40B4-BE49-F238E27FC236}">
                  <a16:creationId xmlns:a16="http://schemas.microsoft.com/office/drawing/2014/main" id="{25A4DEBF-1F27-67FA-A4F8-3DC69F45E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" y="3009"/>
              <a:ext cx="246" cy="223"/>
            </a:xfrm>
            <a:custGeom>
              <a:avLst/>
              <a:gdLst>
                <a:gd name="T0" fmla="*/ 126 w 246"/>
                <a:gd name="T1" fmla="*/ 143 h 223"/>
                <a:gd name="T2" fmla="*/ 132 w 246"/>
                <a:gd name="T3" fmla="*/ 137 h 223"/>
                <a:gd name="T4" fmla="*/ 132 w 246"/>
                <a:gd name="T5" fmla="*/ 143 h 223"/>
                <a:gd name="T6" fmla="*/ 166 w 246"/>
                <a:gd name="T7" fmla="*/ 160 h 223"/>
                <a:gd name="T8" fmla="*/ 206 w 246"/>
                <a:gd name="T9" fmla="*/ 143 h 223"/>
                <a:gd name="T10" fmla="*/ 223 w 246"/>
                <a:gd name="T11" fmla="*/ 109 h 223"/>
                <a:gd name="T12" fmla="*/ 206 w 246"/>
                <a:gd name="T13" fmla="*/ 74 h 223"/>
                <a:gd name="T14" fmla="*/ 194 w 246"/>
                <a:gd name="T15" fmla="*/ 63 h 223"/>
                <a:gd name="T16" fmla="*/ 183 w 246"/>
                <a:gd name="T17" fmla="*/ 74 h 223"/>
                <a:gd name="T18" fmla="*/ 166 w 246"/>
                <a:gd name="T19" fmla="*/ 92 h 223"/>
                <a:gd name="T20" fmla="*/ 74 w 246"/>
                <a:gd name="T21" fmla="*/ 172 h 223"/>
                <a:gd name="T22" fmla="*/ 63 w 246"/>
                <a:gd name="T23" fmla="*/ 194 h 223"/>
                <a:gd name="T24" fmla="*/ 74 w 246"/>
                <a:gd name="T25" fmla="*/ 217 h 223"/>
                <a:gd name="T26" fmla="*/ 69 w 246"/>
                <a:gd name="T27" fmla="*/ 223 h 223"/>
                <a:gd name="T28" fmla="*/ 63 w 246"/>
                <a:gd name="T29" fmla="*/ 212 h 223"/>
                <a:gd name="T30" fmla="*/ 46 w 246"/>
                <a:gd name="T31" fmla="*/ 194 h 223"/>
                <a:gd name="T32" fmla="*/ 29 w 246"/>
                <a:gd name="T33" fmla="*/ 172 h 223"/>
                <a:gd name="T34" fmla="*/ 0 w 246"/>
                <a:gd name="T35" fmla="*/ 149 h 223"/>
                <a:gd name="T36" fmla="*/ 6 w 246"/>
                <a:gd name="T37" fmla="*/ 143 h 223"/>
                <a:gd name="T38" fmla="*/ 17 w 246"/>
                <a:gd name="T39" fmla="*/ 149 h 223"/>
                <a:gd name="T40" fmla="*/ 34 w 246"/>
                <a:gd name="T41" fmla="*/ 154 h 223"/>
                <a:gd name="T42" fmla="*/ 52 w 246"/>
                <a:gd name="T43" fmla="*/ 143 h 223"/>
                <a:gd name="T44" fmla="*/ 137 w 246"/>
                <a:gd name="T45" fmla="*/ 69 h 223"/>
                <a:gd name="T46" fmla="*/ 160 w 246"/>
                <a:gd name="T47" fmla="*/ 46 h 223"/>
                <a:gd name="T48" fmla="*/ 166 w 246"/>
                <a:gd name="T49" fmla="*/ 29 h 223"/>
                <a:gd name="T50" fmla="*/ 154 w 246"/>
                <a:gd name="T51" fmla="*/ 6 h 223"/>
                <a:gd name="T52" fmla="*/ 160 w 246"/>
                <a:gd name="T53" fmla="*/ 0 h 223"/>
                <a:gd name="T54" fmla="*/ 172 w 246"/>
                <a:gd name="T55" fmla="*/ 17 h 223"/>
                <a:gd name="T56" fmla="*/ 194 w 246"/>
                <a:gd name="T57" fmla="*/ 46 h 223"/>
                <a:gd name="T58" fmla="*/ 212 w 246"/>
                <a:gd name="T59" fmla="*/ 63 h 223"/>
                <a:gd name="T60" fmla="*/ 240 w 246"/>
                <a:gd name="T61" fmla="*/ 103 h 223"/>
                <a:gd name="T62" fmla="*/ 234 w 246"/>
                <a:gd name="T63" fmla="*/ 166 h 223"/>
                <a:gd name="T64" fmla="*/ 160 w 246"/>
                <a:gd name="T65" fmla="*/ 172 h 223"/>
                <a:gd name="T66" fmla="*/ 126 w 246"/>
                <a:gd name="T67" fmla="*/ 143 h 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23"/>
                <a:gd name="T104" fmla="*/ 246 w 246"/>
                <a:gd name="T105" fmla="*/ 223 h 2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23">
                  <a:moveTo>
                    <a:pt x="126" y="143"/>
                  </a:moveTo>
                  <a:lnTo>
                    <a:pt x="126" y="143"/>
                  </a:lnTo>
                  <a:lnTo>
                    <a:pt x="126" y="137"/>
                  </a:lnTo>
                  <a:lnTo>
                    <a:pt x="132" y="137"/>
                  </a:lnTo>
                  <a:lnTo>
                    <a:pt x="132" y="143"/>
                  </a:lnTo>
                  <a:lnTo>
                    <a:pt x="149" y="154"/>
                  </a:lnTo>
                  <a:lnTo>
                    <a:pt x="166" y="160"/>
                  </a:lnTo>
                  <a:lnTo>
                    <a:pt x="183" y="154"/>
                  </a:lnTo>
                  <a:lnTo>
                    <a:pt x="206" y="143"/>
                  </a:lnTo>
                  <a:lnTo>
                    <a:pt x="217" y="126"/>
                  </a:lnTo>
                  <a:lnTo>
                    <a:pt x="223" y="109"/>
                  </a:lnTo>
                  <a:lnTo>
                    <a:pt x="217" y="92"/>
                  </a:lnTo>
                  <a:lnTo>
                    <a:pt x="206" y="74"/>
                  </a:lnTo>
                  <a:lnTo>
                    <a:pt x="200" y="69"/>
                  </a:lnTo>
                  <a:lnTo>
                    <a:pt x="194" y="63"/>
                  </a:lnTo>
                  <a:lnTo>
                    <a:pt x="189" y="69"/>
                  </a:lnTo>
                  <a:lnTo>
                    <a:pt x="183" y="74"/>
                  </a:lnTo>
                  <a:lnTo>
                    <a:pt x="177" y="80"/>
                  </a:lnTo>
                  <a:lnTo>
                    <a:pt x="166" y="92"/>
                  </a:lnTo>
                  <a:lnTo>
                    <a:pt x="92" y="160"/>
                  </a:lnTo>
                  <a:lnTo>
                    <a:pt x="74" y="172"/>
                  </a:lnTo>
                  <a:lnTo>
                    <a:pt x="69" y="183"/>
                  </a:lnTo>
                  <a:lnTo>
                    <a:pt x="63" y="194"/>
                  </a:lnTo>
                  <a:lnTo>
                    <a:pt x="69" y="200"/>
                  </a:lnTo>
                  <a:lnTo>
                    <a:pt x="74" y="217"/>
                  </a:lnTo>
                  <a:lnTo>
                    <a:pt x="69" y="223"/>
                  </a:lnTo>
                  <a:lnTo>
                    <a:pt x="63" y="212"/>
                  </a:lnTo>
                  <a:lnTo>
                    <a:pt x="57" y="206"/>
                  </a:lnTo>
                  <a:lnTo>
                    <a:pt x="46" y="194"/>
                  </a:lnTo>
                  <a:lnTo>
                    <a:pt x="40" y="183"/>
                  </a:lnTo>
                  <a:lnTo>
                    <a:pt x="29" y="172"/>
                  </a:lnTo>
                  <a:lnTo>
                    <a:pt x="12" y="160"/>
                  </a:lnTo>
                  <a:lnTo>
                    <a:pt x="0" y="149"/>
                  </a:lnTo>
                  <a:lnTo>
                    <a:pt x="0" y="143"/>
                  </a:lnTo>
                  <a:lnTo>
                    <a:pt x="6" y="143"/>
                  </a:lnTo>
                  <a:lnTo>
                    <a:pt x="17" y="149"/>
                  </a:lnTo>
                  <a:lnTo>
                    <a:pt x="29" y="154"/>
                  </a:lnTo>
                  <a:lnTo>
                    <a:pt x="34" y="154"/>
                  </a:lnTo>
                  <a:lnTo>
                    <a:pt x="40" y="149"/>
                  </a:lnTo>
                  <a:lnTo>
                    <a:pt x="52" y="143"/>
                  </a:lnTo>
                  <a:lnTo>
                    <a:pt x="69" y="132"/>
                  </a:lnTo>
                  <a:lnTo>
                    <a:pt x="137" y="69"/>
                  </a:lnTo>
                  <a:lnTo>
                    <a:pt x="154" y="52"/>
                  </a:lnTo>
                  <a:lnTo>
                    <a:pt x="160" y="46"/>
                  </a:lnTo>
                  <a:lnTo>
                    <a:pt x="166" y="34"/>
                  </a:lnTo>
                  <a:lnTo>
                    <a:pt x="166" y="29"/>
                  </a:lnTo>
                  <a:lnTo>
                    <a:pt x="160" y="17"/>
                  </a:lnTo>
                  <a:lnTo>
                    <a:pt x="154" y="6"/>
                  </a:lnTo>
                  <a:lnTo>
                    <a:pt x="160" y="0"/>
                  </a:lnTo>
                  <a:lnTo>
                    <a:pt x="172" y="17"/>
                  </a:lnTo>
                  <a:lnTo>
                    <a:pt x="189" y="40"/>
                  </a:lnTo>
                  <a:lnTo>
                    <a:pt x="194" y="46"/>
                  </a:lnTo>
                  <a:lnTo>
                    <a:pt x="206" y="52"/>
                  </a:lnTo>
                  <a:lnTo>
                    <a:pt x="212" y="63"/>
                  </a:lnTo>
                  <a:lnTo>
                    <a:pt x="223" y="69"/>
                  </a:lnTo>
                  <a:lnTo>
                    <a:pt x="240" y="103"/>
                  </a:lnTo>
                  <a:lnTo>
                    <a:pt x="246" y="137"/>
                  </a:lnTo>
                  <a:lnTo>
                    <a:pt x="234" y="166"/>
                  </a:lnTo>
                  <a:lnTo>
                    <a:pt x="200" y="177"/>
                  </a:lnTo>
                  <a:lnTo>
                    <a:pt x="160" y="172"/>
                  </a:lnTo>
                  <a:lnTo>
                    <a:pt x="126" y="149"/>
                  </a:lnTo>
                  <a:lnTo>
                    <a:pt x="126" y="1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Freeform 85">
              <a:extLst>
                <a:ext uri="{FF2B5EF4-FFF2-40B4-BE49-F238E27FC236}">
                  <a16:creationId xmlns:a16="http://schemas.microsoft.com/office/drawing/2014/main" id="{66BD26D7-264E-3F77-724B-EDCB5E7179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" y="3175"/>
              <a:ext cx="246" cy="308"/>
            </a:xfrm>
            <a:custGeom>
              <a:avLst/>
              <a:gdLst>
                <a:gd name="T0" fmla="*/ 115 w 246"/>
                <a:gd name="T1" fmla="*/ 137 h 308"/>
                <a:gd name="T2" fmla="*/ 86 w 246"/>
                <a:gd name="T3" fmla="*/ 160 h 308"/>
                <a:gd name="T4" fmla="*/ 69 w 246"/>
                <a:gd name="T5" fmla="*/ 188 h 308"/>
                <a:gd name="T6" fmla="*/ 75 w 246"/>
                <a:gd name="T7" fmla="*/ 206 h 308"/>
                <a:gd name="T8" fmla="*/ 80 w 246"/>
                <a:gd name="T9" fmla="*/ 223 h 308"/>
                <a:gd name="T10" fmla="*/ 80 w 246"/>
                <a:gd name="T11" fmla="*/ 223 h 308"/>
                <a:gd name="T12" fmla="*/ 57 w 246"/>
                <a:gd name="T13" fmla="*/ 206 h 308"/>
                <a:gd name="T14" fmla="*/ 29 w 246"/>
                <a:gd name="T15" fmla="*/ 183 h 308"/>
                <a:gd name="T16" fmla="*/ 0 w 246"/>
                <a:gd name="T17" fmla="*/ 166 h 308"/>
                <a:gd name="T18" fmla="*/ 0 w 246"/>
                <a:gd name="T19" fmla="*/ 160 h 308"/>
                <a:gd name="T20" fmla="*/ 17 w 246"/>
                <a:gd name="T21" fmla="*/ 166 h 308"/>
                <a:gd name="T22" fmla="*/ 35 w 246"/>
                <a:gd name="T23" fmla="*/ 166 h 308"/>
                <a:gd name="T24" fmla="*/ 52 w 246"/>
                <a:gd name="T25" fmla="*/ 154 h 308"/>
                <a:gd name="T26" fmla="*/ 120 w 246"/>
                <a:gd name="T27" fmla="*/ 63 h 308"/>
                <a:gd name="T28" fmla="*/ 137 w 246"/>
                <a:gd name="T29" fmla="*/ 34 h 308"/>
                <a:gd name="T30" fmla="*/ 137 w 246"/>
                <a:gd name="T31" fmla="*/ 17 h 308"/>
                <a:gd name="T32" fmla="*/ 132 w 246"/>
                <a:gd name="T33" fmla="*/ 11 h 308"/>
                <a:gd name="T34" fmla="*/ 120 w 246"/>
                <a:gd name="T35" fmla="*/ 6 h 308"/>
                <a:gd name="T36" fmla="*/ 126 w 246"/>
                <a:gd name="T37" fmla="*/ 0 h 308"/>
                <a:gd name="T38" fmla="*/ 149 w 246"/>
                <a:gd name="T39" fmla="*/ 11 h 308"/>
                <a:gd name="T40" fmla="*/ 183 w 246"/>
                <a:gd name="T41" fmla="*/ 34 h 308"/>
                <a:gd name="T42" fmla="*/ 235 w 246"/>
                <a:gd name="T43" fmla="*/ 86 h 308"/>
                <a:gd name="T44" fmla="*/ 235 w 246"/>
                <a:gd name="T45" fmla="*/ 148 h 308"/>
                <a:gd name="T46" fmla="*/ 212 w 246"/>
                <a:gd name="T47" fmla="*/ 166 h 308"/>
                <a:gd name="T48" fmla="*/ 172 w 246"/>
                <a:gd name="T49" fmla="*/ 160 h 308"/>
                <a:gd name="T50" fmla="*/ 160 w 246"/>
                <a:gd name="T51" fmla="*/ 240 h 308"/>
                <a:gd name="T52" fmla="*/ 183 w 246"/>
                <a:gd name="T53" fmla="*/ 303 h 308"/>
                <a:gd name="T54" fmla="*/ 177 w 246"/>
                <a:gd name="T55" fmla="*/ 308 h 308"/>
                <a:gd name="T56" fmla="*/ 143 w 246"/>
                <a:gd name="T57" fmla="*/ 274 h 308"/>
                <a:gd name="T58" fmla="*/ 132 w 246"/>
                <a:gd name="T59" fmla="*/ 194 h 308"/>
                <a:gd name="T60" fmla="*/ 132 w 246"/>
                <a:gd name="T61" fmla="*/ 148 h 308"/>
                <a:gd name="T62" fmla="*/ 177 w 246"/>
                <a:gd name="T63" fmla="*/ 51 h 308"/>
                <a:gd name="T64" fmla="*/ 166 w 246"/>
                <a:gd name="T65" fmla="*/ 63 h 308"/>
                <a:gd name="T66" fmla="*/ 120 w 246"/>
                <a:gd name="T67" fmla="*/ 120 h 308"/>
                <a:gd name="T68" fmla="*/ 126 w 246"/>
                <a:gd name="T69" fmla="*/ 131 h 308"/>
                <a:gd name="T70" fmla="*/ 166 w 246"/>
                <a:gd name="T71" fmla="*/ 148 h 308"/>
                <a:gd name="T72" fmla="*/ 195 w 246"/>
                <a:gd name="T73" fmla="*/ 143 h 308"/>
                <a:gd name="T74" fmla="*/ 212 w 246"/>
                <a:gd name="T75" fmla="*/ 114 h 308"/>
                <a:gd name="T76" fmla="*/ 212 w 246"/>
                <a:gd name="T77" fmla="*/ 86 h 308"/>
                <a:gd name="T78" fmla="*/ 189 w 246"/>
                <a:gd name="T79" fmla="*/ 57 h 308"/>
                <a:gd name="T80" fmla="*/ 177 w 246"/>
                <a:gd name="T81" fmla="*/ 51 h 3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6"/>
                <a:gd name="T124" fmla="*/ 0 h 308"/>
                <a:gd name="T125" fmla="*/ 246 w 246"/>
                <a:gd name="T126" fmla="*/ 308 h 3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6" h="308">
                  <a:moveTo>
                    <a:pt x="120" y="137"/>
                  </a:moveTo>
                  <a:lnTo>
                    <a:pt x="115" y="137"/>
                  </a:lnTo>
                  <a:lnTo>
                    <a:pt x="109" y="131"/>
                  </a:lnTo>
                  <a:lnTo>
                    <a:pt x="86" y="160"/>
                  </a:lnTo>
                  <a:lnTo>
                    <a:pt x="75" y="177"/>
                  </a:lnTo>
                  <a:lnTo>
                    <a:pt x="69" y="188"/>
                  </a:lnTo>
                  <a:lnTo>
                    <a:pt x="69" y="200"/>
                  </a:lnTo>
                  <a:lnTo>
                    <a:pt x="75" y="206"/>
                  </a:lnTo>
                  <a:lnTo>
                    <a:pt x="86" y="217"/>
                  </a:lnTo>
                  <a:lnTo>
                    <a:pt x="80" y="223"/>
                  </a:lnTo>
                  <a:lnTo>
                    <a:pt x="69" y="217"/>
                  </a:lnTo>
                  <a:lnTo>
                    <a:pt x="57" y="206"/>
                  </a:lnTo>
                  <a:lnTo>
                    <a:pt x="40" y="194"/>
                  </a:lnTo>
                  <a:lnTo>
                    <a:pt x="29" y="183"/>
                  </a:lnTo>
                  <a:lnTo>
                    <a:pt x="12" y="171"/>
                  </a:lnTo>
                  <a:lnTo>
                    <a:pt x="0" y="166"/>
                  </a:lnTo>
                  <a:lnTo>
                    <a:pt x="0" y="160"/>
                  </a:lnTo>
                  <a:lnTo>
                    <a:pt x="6" y="154"/>
                  </a:lnTo>
                  <a:lnTo>
                    <a:pt x="17" y="166"/>
                  </a:lnTo>
                  <a:lnTo>
                    <a:pt x="23" y="166"/>
                  </a:lnTo>
                  <a:lnTo>
                    <a:pt x="35" y="166"/>
                  </a:lnTo>
                  <a:lnTo>
                    <a:pt x="40" y="160"/>
                  </a:lnTo>
                  <a:lnTo>
                    <a:pt x="52" y="154"/>
                  </a:lnTo>
                  <a:lnTo>
                    <a:pt x="63" y="137"/>
                  </a:lnTo>
                  <a:lnTo>
                    <a:pt x="120" y="63"/>
                  </a:lnTo>
                  <a:lnTo>
                    <a:pt x="132" y="46"/>
                  </a:lnTo>
                  <a:lnTo>
                    <a:pt x="137" y="34"/>
                  </a:lnTo>
                  <a:lnTo>
                    <a:pt x="143" y="23"/>
                  </a:lnTo>
                  <a:lnTo>
                    <a:pt x="137" y="17"/>
                  </a:lnTo>
                  <a:lnTo>
                    <a:pt x="132" y="11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26" y="0"/>
                  </a:lnTo>
                  <a:lnTo>
                    <a:pt x="137" y="6"/>
                  </a:lnTo>
                  <a:lnTo>
                    <a:pt x="149" y="11"/>
                  </a:lnTo>
                  <a:lnTo>
                    <a:pt x="166" y="23"/>
                  </a:lnTo>
                  <a:lnTo>
                    <a:pt x="183" y="34"/>
                  </a:lnTo>
                  <a:lnTo>
                    <a:pt x="200" y="46"/>
                  </a:lnTo>
                  <a:lnTo>
                    <a:pt x="235" y="86"/>
                  </a:lnTo>
                  <a:lnTo>
                    <a:pt x="246" y="114"/>
                  </a:lnTo>
                  <a:lnTo>
                    <a:pt x="235" y="148"/>
                  </a:lnTo>
                  <a:lnTo>
                    <a:pt x="223" y="154"/>
                  </a:lnTo>
                  <a:lnTo>
                    <a:pt x="212" y="166"/>
                  </a:lnTo>
                  <a:lnTo>
                    <a:pt x="189" y="166"/>
                  </a:lnTo>
                  <a:lnTo>
                    <a:pt x="172" y="160"/>
                  </a:lnTo>
                  <a:lnTo>
                    <a:pt x="166" y="200"/>
                  </a:lnTo>
                  <a:lnTo>
                    <a:pt x="160" y="240"/>
                  </a:lnTo>
                  <a:lnTo>
                    <a:pt x="166" y="280"/>
                  </a:lnTo>
                  <a:lnTo>
                    <a:pt x="183" y="303"/>
                  </a:lnTo>
                  <a:lnTo>
                    <a:pt x="183" y="308"/>
                  </a:lnTo>
                  <a:lnTo>
                    <a:pt x="177" y="308"/>
                  </a:lnTo>
                  <a:lnTo>
                    <a:pt x="143" y="274"/>
                  </a:lnTo>
                  <a:lnTo>
                    <a:pt x="132" y="234"/>
                  </a:lnTo>
                  <a:lnTo>
                    <a:pt x="132" y="194"/>
                  </a:lnTo>
                  <a:lnTo>
                    <a:pt x="143" y="154"/>
                  </a:lnTo>
                  <a:lnTo>
                    <a:pt x="132" y="148"/>
                  </a:lnTo>
                  <a:lnTo>
                    <a:pt x="120" y="137"/>
                  </a:lnTo>
                  <a:close/>
                  <a:moveTo>
                    <a:pt x="177" y="51"/>
                  </a:moveTo>
                  <a:lnTo>
                    <a:pt x="172" y="57"/>
                  </a:lnTo>
                  <a:lnTo>
                    <a:pt x="166" y="63"/>
                  </a:lnTo>
                  <a:lnTo>
                    <a:pt x="149" y="80"/>
                  </a:lnTo>
                  <a:lnTo>
                    <a:pt x="120" y="120"/>
                  </a:lnTo>
                  <a:lnTo>
                    <a:pt x="126" y="126"/>
                  </a:lnTo>
                  <a:lnTo>
                    <a:pt x="126" y="131"/>
                  </a:lnTo>
                  <a:lnTo>
                    <a:pt x="149" y="143"/>
                  </a:lnTo>
                  <a:lnTo>
                    <a:pt x="166" y="148"/>
                  </a:lnTo>
                  <a:lnTo>
                    <a:pt x="177" y="148"/>
                  </a:lnTo>
                  <a:lnTo>
                    <a:pt x="195" y="143"/>
                  </a:lnTo>
                  <a:lnTo>
                    <a:pt x="206" y="131"/>
                  </a:lnTo>
                  <a:lnTo>
                    <a:pt x="212" y="114"/>
                  </a:lnTo>
                  <a:lnTo>
                    <a:pt x="217" y="97"/>
                  </a:lnTo>
                  <a:lnTo>
                    <a:pt x="212" y="86"/>
                  </a:lnTo>
                  <a:lnTo>
                    <a:pt x="206" y="68"/>
                  </a:lnTo>
                  <a:lnTo>
                    <a:pt x="189" y="57"/>
                  </a:lnTo>
                  <a:lnTo>
                    <a:pt x="183" y="51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Freeform 86">
              <a:extLst>
                <a:ext uri="{FF2B5EF4-FFF2-40B4-BE49-F238E27FC236}">
                  <a16:creationId xmlns:a16="http://schemas.microsoft.com/office/drawing/2014/main" id="{B0C98C23-F54B-E483-7770-C1DBAE4C0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5" y="3363"/>
              <a:ext cx="240" cy="223"/>
            </a:xfrm>
            <a:custGeom>
              <a:avLst/>
              <a:gdLst>
                <a:gd name="T0" fmla="*/ 11 w 240"/>
                <a:gd name="T1" fmla="*/ 58 h 223"/>
                <a:gd name="T2" fmla="*/ 40 w 240"/>
                <a:gd name="T3" fmla="*/ 23 h 223"/>
                <a:gd name="T4" fmla="*/ 80 w 240"/>
                <a:gd name="T5" fmla="*/ 6 h 223"/>
                <a:gd name="T6" fmla="*/ 126 w 240"/>
                <a:gd name="T7" fmla="*/ 0 h 223"/>
                <a:gd name="T8" fmla="*/ 177 w 240"/>
                <a:gd name="T9" fmla="*/ 12 h 223"/>
                <a:gd name="T10" fmla="*/ 211 w 240"/>
                <a:gd name="T11" fmla="*/ 46 h 223"/>
                <a:gd name="T12" fmla="*/ 234 w 240"/>
                <a:gd name="T13" fmla="*/ 80 h 223"/>
                <a:gd name="T14" fmla="*/ 240 w 240"/>
                <a:gd name="T15" fmla="*/ 126 h 223"/>
                <a:gd name="T16" fmla="*/ 228 w 240"/>
                <a:gd name="T17" fmla="*/ 166 h 223"/>
                <a:gd name="T18" fmla="*/ 200 w 240"/>
                <a:gd name="T19" fmla="*/ 200 h 223"/>
                <a:gd name="T20" fmla="*/ 160 w 240"/>
                <a:gd name="T21" fmla="*/ 218 h 223"/>
                <a:gd name="T22" fmla="*/ 114 w 240"/>
                <a:gd name="T23" fmla="*/ 223 h 223"/>
                <a:gd name="T24" fmla="*/ 68 w 240"/>
                <a:gd name="T25" fmla="*/ 212 h 223"/>
                <a:gd name="T26" fmla="*/ 28 w 240"/>
                <a:gd name="T27" fmla="*/ 178 h 223"/>
                <a:gd name="T28" fmla="*/ 6 w 240"/>
                <a:gd name="T29" fmla="*/ 143 h 223"/>
                <a:gd name="T30" fmla="*/ 0 w 240"/>
                <a:gd name="T31" fmla="*/ 98 h 223"/>
                <a:gd name="T32" fmla="*/ 11 w 240"/>
                <a:gd name="T33" fmla="*/ 58 h 223"/>
                <a:gd name="T34" fmla="*/ 51 w 240"/>
                <a:gd name="T35" fmla="*/ 63 h 223"/>
                <a:gd name="T36" fmla="*/ 34 w 240"/>
                <a:gd name="T37" fmla="*/ 120 h 223"/>
                <a:gd name="T38" fmla="*/ 51 w 240"/>
                <a:gd name="T39" fmla="*/ 172 h 223"/>
                <a:gd name="T40" fmla="*/ 80 w 240"/>
                <a:gd name="T41" fmla="*/ 200 h 223"/>
                <a:gd name="T42" fmla="*/ 120 w 240"/>
                <a:gd name="T43" fmla="*/ 212 h 223"/>
                <a:gd name="T44" fmla="*/ 160 w 240"/>
                <a:gd name="T45" fmla="*/ 200 h 223"/>
                <a:gd name="T46" fmla="*/ 194 w 240"/>
                <a:gd name="T47" fmla="*/ 160 h 223"/>
                <a:gd name="T48" fmla="*/ 206 w 240"/>
                <a:gd name="T49" fmla="*/ 103 h 223"/>
                <a:gd name="T50" fmla="*/ 194 w 240"/>
                <a:gd name="T51" fmla="*/ 52 h 223"/>
                <a:gd name="T52" fmla="*/ 160 w 240"/>
                <a:gd name="T53" fmla="*/ 23 h 223"/>
                <a:gd name="T54" fmla="*/ 120 w 240"/>
                <a:gd name="T55" fmla="*/ 12 h 223"/>
                <a:gd name="T56" fmla="*/ 80 w 240"/>
                <a:gd name="T57" fmla="*/ 23 h 223"/>
                <a:gd name="T58" fmla="*/ 51 w 240"/>
                <a:gd name="T59" fmla="*/ 63 h 22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0"/>
                <a:gd name="T91" fmla="*/ 0 h 223"/>
                <a:gd name="T92" fmla="*/ 240 w 240"/>
                <a:gd name="T93" fmla="*/ 223 h 22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0" h="223">
                  <a:moveTo>
                    <a:pt x="11" y="58"/>
                  </a:moveTo>
                  <a:lnTo>
                    <a:pt x="40" y="23"/>
                  </a:lnTo>
                  <a:lnTo>
                    <a:pt x="80" y="6"/>
                  </a:lnTo>
                  <a:lnTo>
                    <a:pt x="126" y="0"/>
                  </a:lnTo>
                  <a:lnTo>
                    <a:pt x="177" y="12"/>
                  </a:lnTo>
                  <a:lnTo>
                    <a:pt x="211" y="46"/>
                  </a:lnTo>
                  <a:lnTo>
                    <a:pt x="234" y="80"/>
                  </a:lnTo>
                  <a:lnTo>
                    <a:pt x="240" y="126"/>
                  </a:lnTo>
                  <a:lnTo>
                    <a:pt x="228" y="166"/>
                  </a:lnTo>
                  <a:lnTo>
                    <a:pt x="200" y="200"/>
                  </a:lnTo>
                  <a:lnTo>
                    <a:pt x="160" y="218"/>
                  </a:lnTo>
                  <a:lnTo>
                    <a:pt x="114" y="223"/>
                  </a:lnTo>
                  <a:lnTo>
                    <a:pt x="68" y="212"/>
                  </a:lnTo>
                  <a:lnTo>
                    <a:pt x="28" y="178"/>
                  </a:lnTo>
                  <a:lnTo>
                    <a:pt x="6" y="143"/>
                  </a:lnTo>
                  <a:lnTo>
                    <a:pt x="0" y="98"/>
                  </a:lnTo>
                  <a:lnTo>
                    <a:pt x="11" y="58"/>
                  </a:lnTo>
                  <a:close/>
                  <a:moveTo>
                    <a:pt x="51" y="63"/>
                  </a:moveTo>
                  <a:lnTo>
                    <a:pt x="34" y="120"/>
                  </a:lnTo>
                  <a:lnTo>
                    <a:pt x="51" y="172"/>
                  </a:lnTo>
                  <a:lnTo>
                    <a:pt x="80" y="200"/>
                  </a:lnTo>
                  <a:lnTo>
                    <a:pt x="120" y="212"/>
                  </a:lnTo>
                  <a:lnTo>
                    <a:pt x="160" y="200"/>
                  </a:lnTo>
                  <a:lnTo>
                    <a:pt x="194" y="160"/>
                  </a:lnTo>
                  <a:lnTo>
                    <a:pt x="206" y="103"/>
                  </a:lnTo>
                  <a:lnTo>
                    <a:pt x="194" y="52"/>
                  </a:lnTo>
                  <a:lnTo>
                    <a:pt x="160" y="23"/>
                  </a:lnTo>
                  <a:lnTo>
                    <a:pt x="120" y="12"/>
                  </a:lnTo>
                  <a:lnTo>
                    <a:pt x="80" y="23"/>
                  </a:lnTo>
                  <a:lnTo>
                    <a:pt x="51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Freeform 87">
              <a:extLst>
                <a:ext uri="{FF2B5EF4-FFF2-40B4-BE49-F238E27FC236}">
                  <a16:creationId xmlns:a16="http://schemas.microsoft.com/office/drawing/2014/main" id="{A9014754-123F-1438-57C2-6B0250DA8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3443"/>
              <a:ext cx="240" cy="246"/>
            </a:xfrm>
            <a:custGeom>
              <a:avLst/>
              <a:gdLst>
                <a:gd name="T0" fmla="*/ 63 w 240"/>
                <a:gd name="T1" fmla="*/ 246 h 246"/>
                <a:gd name="T2" fmla="*/ 57 w 240"/>
                <a:gd name="T3" fmla="*/ 246 h 246"/>
                <a:gd name="T4" fmla="*/ 57 w 240"/>
                <a:gd name="T5" fmla="*/ 246 h 246"/>
                <a:gd name="T6" fmla="*/ 34 w 240"/>
                <a:gd name="T7" fmla="*/ 75 h 246"/>
                <a:gd name="T8" fmla="*/ 28 w 240"/>
                <a:gd name="T9" fmla="*/ 46 h 246"/>
                <a:gd name="T10" fmla="*/ 23 w 240"/>
                <a:gd name="T11" fmla="*/ 29 h 246"/>
                <a:gd name="T12" fmla="*/ 17 w 240"/>
                <a:gd name="T13" fmla="*/ 18 h 246"/>
                <a:gd name="T14" fmla="*/ 0 w 240"/>
                <a:gd name="T15" fmla="*/ 12 h 246"/>
                <a:gd name="T16" fmla="*/ 0 w 240"/>
                <a:gd name="T17" fmla="*/ 6 h 246"/>
                <a:gd name="T18" fmla="*/ 0 w 240"/>
                <a:gd name="T19" fmla="*/ 6 h 246"/>
                <a:gd name="T20" fmla="*/ 0 w 240"/>
                <a:gd name="T21" fmla="*/ 0 h 246"/>
                <a:gd name="T22" fmla="*/ 11 w 240"/>
                <a:gd name="T23" fmla="*/ 6 h 246"/>
                <a:gd name="T24" fmla="*/ 28 w 240"/>
                <a:gd name="T25" fmla="*/ 12 h 246"/>
                <a:gd name="T26" fmla="*/ 45 w 240"/>
                <a:gd name="T27" fmla="*/ 18 h 246"/>
                <a:gd name="T28" fmla="*/ 63 w 240"/>
                <a:gd name="T29" fmla="*/ 23 h 246"/>
                <a:gd name="T30" fmla="*/ 80 w 240"/>
                <a:gd name="T31" fmla="*/ 29 h 246"/>
                <a:gd name="T32" fmla="*/ 97 w 240"/>
                <a:gd name="T33" fmla="*/ 29 h 246"/>
                <a:gd name="T34" fmla="*/ 97 w 240"/>
                <a:gd name="T35" fmla="*/ 35 h 246"/>
                <a:gd name="T36" fmla="*/ 97 w 240"/>
                <a:gd name="T37" fmla="*/ 35 h 246"/>
                <a:gd name="T38" fmla="*/ 97 w 240"/>
                <a:gd name="T39" fmla="*/ 40 h 246"/>
                <a:gd name="T40" fmla="*/ 85 w 240"/>
                <a:gd name="T41" fmla="*/ 35 h 246"/>
                <a:gd name="T42" fmla="*/ 74 w 240"/>
                <a:gd name="T43" fmla="*/ 40 h 246"/>
                <a:gd name="T44" fmla="*/ 68 w 240"/>
                <a:gd name="T45" fmla="*/ 40 h 246"/>
                <a:gd name="T46" fmla="*/ 68 w 240"/>
                <a:gd name="T47" fmla="*/ 52 h 246"/>
                <a:gd name="T48" fmla="*/ 68 w 240"/>
                <a:gd name="T49" fmla="*/ 63 h 246"/>
                <a:gd name="T50" fmla="*/ 68 w 240"/>
                <a:gd name="T51" fmla="*/ 80 h 246"/>
                <a:gd name="T52" fmla="*/ 85 w 240"/>
                <a:gd name="T53" fmla="*/ 200 h 246"/>
                <a:gd name="T54" fmla="*/ 160 w 240"/>
                <a:gd name="T55" fmla="*/ 109 h 246"/>
                <a:gd name="T56" fmla="*/ 171 w 240"/>
                <a:gd name="T57" fmla="*/ 98 h 246"/>
                <a:gd name="T58" fmla="*/ 177 w 240"/>
                <a:gd name="T59" fmla="*/ 86 h 246"/>
                <a:gd name="T60" fmla="*/ 183 w 240"/>
                <a:gd name="T61" fmla="*/ 80 h 246"/>
                <a:gd name="T62" fmla="*/ 183 w 240"/>
                <a:gd name="T63" fmla="*/ 75 h 246"/>
                <a:gd name="T64" fmla="*/ 183 w 240"/>
                <a:gd name="T65" fmla="*/ 69 h 246"/>
                <a:gd name="T66" fmla="*/ 177 w 240"/>
                <a:gd name="T67" fmla="*/ 63 h 246"/>
                <a:gd name="T68" fmla="*/ 165 w 240"/>
                <a:gd name="T69" fmla="*/ 58 h 246"/>
                <a:gd name="T70" fmla="*/ 165 w 240"/>
                <a:gd name="T71" fmla="*/ 58 h 246"/>
                <a:gd name="T72" fmla="*/ 165 w 240"/>
                <a:gd name="T73" fmla="*/ 52 h 246"/>
                <a:gd name="T74" fmla="*/ 165 w 240"/>
                <a:gd name="T75" fmla="*/ 52 h 246"/>
                <a:gd name="T76" fmla="*/ 183 w 240"/>
                <a:gd name="T77" fmla="*/ 58 h 246"/>
                <a:gd name="T78" fmla="*/ 205 w 240"/>
                <a:gd name="T79" fmla="*/ 63 h 246"/>
                <a:gd name="T80" fmla="*/ 217 w 240"/>
                <a:gd name="T81" fmla="*/ 69 h 246"/>
                <a:gd name="T82" fmla="*/ 223 w 240"/>
                <a:gd name="T83" fmla="*/ 69 h 246"/>
                <a:gd name="T84" fmla="*/ 228 w 240"/>
                <a:gd name="T85" fmla="*/ 69 h 246"/>
                <a:gd name="T86" fmla="*/ 240 w 240"/>
                <a:gd name="T87" fmla="*/ 75 h 246"/>
                <a:gd name="T88" fmla="*/ 240 w 240"/>
                <a:gd name="T89" fmla="*/ 75 h 246"/>
                <a:gd name="T90" fmla="*/ 240 w 240"/>
                <a:gd name="T91" fmla="*/ 80 h 246"/>
                <a:gd name="T92" fmla="*/ 234 w 240"/>
                <a:gd name="T93" fmla="*/ 80 h 246"/>
                <a:gd name="T94" fmla="*/ 223 w 240"/>
                <a:gd name="T95" fmla="*/ 80 h 246"/>
                <a:gd name="T96" fmla="*/ 211 w 240"/>
                <a:gd name="T97" fmla="*/ 80 h 246"/>
                <a:gd name="T98" fmla="*/ 200 w 240"/>
                <a:gd name="T99" fmla="*/ 86 h 246"/>
                <a:gd name="T100" fmla="*/ 188 w 240"/>
                <a:gd name="T101" fmla="*/ 98 h 246"/>
                <a:gd name="T102" fmla="*/ 177 w 240"/>
                <a:gd name="T103" fmla="*/ 115 h 246"/>
                <a:gd name="T104" fmla="*/ 63 w 240"/>
                <a:gd name="T105" fmla="*/ 246 h 24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40"/>
                <a:gd name="T160" fmla="*/ 0 h 246"/>
                <a:gd name="T161" fmla="*/ 240 w 240"/>
                <a:gd name="T162" fmla="*/ 246 h 24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40" h="246">
                  <a:moveTo>
                    <a:pt x="63" y="246"/>
                  </a:moveTo>
                  <a:lnTo>
                    <a:pt x="57" y="246"/>
                  </a:lnTo>
                  <a:lnTo>
                    <a:pt x="34" y="75"/>
                  </a:lnTo>
                  <a:lnTo>
                    <a:pt x="28" y="46"/>
                  </a:lnTo>
                  <a:lnTo>
                    <a:pt x="23" y="29"/>
                  </a:lnTo>
                  <a:lnTo>
                    <a:pt x="17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8" y="12"/>
                  </a:lnTo>
                  <a:lnTo>
                    <a:pt x="45" y="18"/>
                  </a:lnTo>
                  <a:lnTo>
                    <a:pt x="63" y="23"/>
                  </a:lnTo>
                  <a:lnTo>
                    <a:pt x="80" y="29"/>
                  </a:lnTo>
                  <a:lnTo>
                    <a:pt x="97" y="29"/>
                  </a:lnTo>
                  <a:lnTo>
                    <a:pt x="97" y="35"/>
                  </a:lnTo>
                  <a:lnTo>
                    <a:pt x="97" y="40"/>
                  </a:lnTo>
                  <a:lnTo>
                    <a:pt x="85" y="35"/>
                  </a:lnTo>
                  <a:lnTo>
                    <a:pt x="74" y="40"/>
                  </a:lnTo>
                  <a:lnTo>
                    <a:pt x="68" y="40"/>
                  </a:lnTo>
                  <a:lnTo>
                    <a:pt x="68" y="52"/>
                  </a:lnTo>
                  <a:lnTo>
                    <a:pt x="68" y="63"/>
                  </a:lnTo>
                  <a:lnTo>
                    <a:pt x="68" y="80"/>
                  </a:lnTo>
                  <a:lnTo>
                    <a:pt x="85" y="200"/>
                  </a:lnTo>
                  <a:lnTo>
                    <a:pt x="160" y="109"/>
                  </a:lnTo>
                  <a:lnTo>
                    <a:pt x="171" y="98"/>
                  </a:lnTo>
                  <a:lnTo>
                    <a:pt x="177" y="86"/>
                  </a:lnTo>
                  <a:lnTo>
                    <a:pt x="183" y="80"/>
                  </a:lnTo>
                  <a:lnTo>
                    <a:pt x="183" y="75"/>
                  </a:lnTo>
                  <a:lnTo>
                    <a:pt x="183" y="69"/>
                  </a:lnTo>
                  <a:lnTo>
                    <a:pt x="177" y="63"/>
                  </a:lnTo>
                  <a:lnTo>
                    <a:pt x="165" y="58"/>
                  </a:lnTo>
                  <a:lnTo>
                    <a:pt x="165" y="52"/>
                  </a:lnTo>
                  <a:lnTo>
                    <a:pt x="183" y="58"/>
                  </a:lnTo>
                  <a:lnTo>
                    <a:pt x="205" y="63"/>
                  </a:lnTo>
                  <a:lnTo>
                    <a:pt x="217" y="69"/>
                  </a:lnTo>
                  <a:lnTo>
                    <a:pt x="223" y="69"/>
                  </a:lnTo>
                  <a:lnTo>
                    <a:pt x="228" y="69"/>
                  </a:lnTo>
                  <a:lnTo>
                    <a:pt x="240" y="75"/>
                  </a:lnTo>
                  <a:lnTo>
                    <a:pt x="240" y="80"/>
                  </a:lnTo>
                  <a:lnTo>
                    <a:pt x="234" y="80"/>
                  </a:lnTo>
                  <a:lnTo>
                    <a:pt x="223" y="80"/>
                  </a:lnTo>
                  <a:lnTo>
                    <a:pt x="211" y="80"/>
                  </a:lnTo>
                  <a:lnTo>
                    <a:pt x="200" y="86"/>
                  </a:lnTo>
                  <a:lnTo>
                    <a:pt x="188" y="98"/>
                  </a:lnTo>
                  <a:lnTo>
                    <a:pt x="177" y="115"/>
                  </a:lnTo>
                  <a:lnTo>
                    <a:pt x="63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Freeform 88">
              <a:extLst>
                <a:ext uri="{FF2B5EF4-FFF2-40B4-BE49-F238E27FC236}">
                  <a16:creationId xmlns:a16="http://schemas.microsoft.com/office/drawing/2014/main" id="{399EB713-61D7-A104-7BFE-CB87A15ED3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9" y="3529"/>
              <a:ext cx="240" cy="217"/>
            </a:xfrm>
            <a:custGeom>
              <a:avLst/>
              <a:gdLst>
                <a:gd name="T0" fmla="*/ 0 w 240"/>
                <a:gd name="T1" fmla="*/ 103 h 217"/>
                <a:gd name="T2" fmla="*/ 12 w 240"/>
                <a:gd name="T3" fmla="*/ 57 h 217"/>
                <a:gd name="T4" fmla="*/ 40 w 240"/>
                <a:gd name="T5" fmla="*/ 23 h 217"/>
                <a:gd name="T6" fmla="*/ 86 w 240"/>
                <a:gd name="T7" fmla="*/ 0 h 217"/>
                <a:gd name="T8" fmla="*/ 132 w 240"/>
                <a:gd name="T9" fmla="*/ 0 h 217"/>
                <a:gd name="T10" fmla="*/ 177 w 240"/>
                <a:gd name="T11" fmla="*/ 12 h 217"/>
                <a:gd name="T12" fmla="*/ 217 w 240"/>
                <a:gd name="T13" fmla="*/ 40 h 217"/>
                <a:gd name="T14" fmla="*/ 234 w 240"/>
                <a:gd name="T15" fmla="*/ 74 h 217"/>
                <a:gd name="T16" fmla="*/ 240 w 240"/>
                <a:gd name="T17" fmla="*/ 114 h 217"/>
                <a:gd name="T18" fmla="*/ 229 w 240"/>
                <a:gd name="T19" fmla="*/ 160 h 217"/>
                <a:gd name="T20" fmla="*/ 200 w 240"/>
                <a:gd name="T21" fmla="*/ 194 h 217"/>
                <a:gd name="T22" fmla="*/ 154 w 240"/>
                <a:gd name="T23" fmla="*/ 212 h 217"/>
                <a:gd name="T24" fmla="*/ 109 w 240"/>
                <a:gd name="T25" fmla="*/ 217 h 217"/>
                <a:gd name="T26" fmla="*/ 63 w 240"/>
                <a:gd name="T27" fmla="*/ 206 h 217"/>
                <a:gd name="T28" fmla="*/ 29 w 240"/>
                <a:gd name="T29" fmla="*/ 177 h 217"/>
                <a:gd name="T30" fmla="*/ 6 w 240"/>
                <a:gd name="T31" fmla="*/ 143 h 217"/>
                <a:gd name="T32" fmla="*/ 0 w 240"/>
                <a:gd name="T33" fmla="*/ 103 h 217"/>
                <a:gd name="T34" fmla="*/ 40 w 240"/>
                <a:gd name="T35" fmla="*/ 92 h 217"/>
                <a:gd name="T36" fmla="*/ 40 w 240"/>
                <a:gd name="T37" fmla="*/ 137 h 217"/>
                <a:gd name="T38" fmla="*/ 57 w 240"/>
                <a:gd name="T39" fmla="*/ 172 h 217"/>
                <a:gd name="T40" fmla="*/ 86 w 240"/>
                <a:gd name="T41" fmla="*/ 194 h 217"/>
                <a:gd name="T42" fmla="*/ 114 w 240"/>
                <a:gd name="T43" fmla="*/ 206 h 217"/>
                <a:gd name="T44" fmla="*/ 137 w 240"/>
                <a:gd name="T45" fmla="*/ 206 h 217"/>
                <a:gd name="T46" fmla="*/ 160 w 240"/>
                <a:gd name="T47" fmla="*/ 200 h 217"/>
                <a:gd name="T48" fmla="*/ 177 w 240"/>
                <a:gd name="T49" fmla="*/ 189 h 217"/>
                <a:gd name="T50" fmla="*/ 189 w 240"/>
                <a:gd name="T51" fmla="*/ 172 h 217"/>
                <a:gd name="T52" fmla="*/ 200 w 240"/>
                <a:gd name="T53" fmla="*/ 154 h 217"/>
                <a:gd name="T54" fmla="*/ 206 w 240"/>
                <a:gd name="T55" fmla="*/ 126 h 217"/>
                <a:gd name="T56" fmla="*/ 200 w 240"/>
                <a:gd name="T57" fmla="*/ 80 h 217"/>
                <a:gd name="T58" fmla="*/ 183 w 240"/>
                <a:gd name="T59" fmla="*/ 46 h 217"/>
                <a:gd name="T60" fmla="*/ 154 w 240"/>
                <a:gd name="T61" fmla="*/ 23 h 217"/>
                <a:gd name="T62" fmla="*/ 126 w 240"/>
                <a:gd name="T63" fmla="*/ 12 h 217"/>
                <a:gd name="T64" fmla="*/ 103 w 240"/>
                <a:gd name="T65" fmla="*/ 12 h 217"/>
                <a:gd name="T66" fmla="*/ 86 w 240"/>
                <a:gd name="T67" fmla="*/ 17 h 217"/>
                <a:gd name="T68" fmla="*/ 69 w 240"/>
                <a:gd name="T69" fmla="*/ 29 h 217"/>
                <a:gd name="T70" fmla="*/ 52 w 240"/>
                <a:gd name="T71" fmla="*/ 40 h 217"/>
                <a:gd name="T72" fmla="*/ 40 w 240"/>
                <a:gd name="T73" fmla="*/ 63 h 217"/>
                <a:gd name="T74" fmla="*/ 40 w 240"/>
                <a:gd name="T75" fmla="*/ 92 h 21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0"/>
                <a:gd name="T115" fmla="*/ 0 h 217"/>
                <a:gd name="T116" fmla="*/ 240 w 240"/>
                <a:gd name="T117" fmla="*/ 217 h 21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0" h="217">
                  <a:moveTo>
                    <a:pt x="0" y="103"/>
                  </a:moveTo>
                  <a:lnTo>
                    <a:pt x="12" y="57"/>
                  </a:lnTo>
                  <a:lnTo>
                    <a:pt x="40" y="23"/>
                  </a:lnTo>
                  <a:lnTo>
                    <a:pt x="86" y="0"/>
                  </a:lnTo>
                  <a:lnTo>
                    <a:pt x="132" y="0"/>
                  </a:lnTo>
                  <a:lnTo>
                    <a:pt x="177" y="12"/>
                  </a:lnTo>
                  <a:lnTo>
                    <a:pt x="217" y="40"/>
                  </a:lnTo>
                  <a:lnTo>
                    <a:pt x="234" y="74"/>
                  </a:lnTo>
                  <a:lnTo>
                    <a:pt x="240" y="114"/>
                  </a:lnTo>
                  <a:lnTo>
                    <a:pt x="229" y="160"/>
                  </a:lnTo>
                  <a:lnTo>
                    <a:pt x="200" y="194"/>
                  </a:lnTo>
                  <a:lnTo>
                    <a:pt x="154" y="212"/>
                  </a:lnTo>
                  <a:lnTo>
                    <a:pt x="109" y="217"/>
                  </a:lnTo>
                  <a:lnTo>
                    <a:pt x="63" y="206"/>
                  </a:lnTo>
                  <a:lnTo>
                    <a:pt x="29" y="177"/>
                  </a:lnTo>
                  <a:lnTo>
                    <a:pt x="6" y="143"/>
                  </a:lnTo>
                  <a:lnTo>
                    <a:pt x="0" y="103"/>
                  </a:lnTo>
                  <a:close/>
                  <a:moveTo>
                    <a:pt x="40" y="92"/>
                  </a:moveTo>
                  <a:lnTo>
                    <a:pt x="40" y="137"/>
                  </a:lnTo>
                  <a:lnTo>
                    <a:pt x="57" y="172"/>
                  </a:lnTo>
                  <a:lnTo>
                    <a:pt x="86" y="194"/>
                  </a:lnTo>
                  <a:lnTo>
                    <a:pt x="114" y="206"/>
                  </a:lnTo>
                  <a:lnTo>
                    <a:pt x="137" y="206"/>
                  </a:lnTo>
                  <a:lnTo>
                    <a:pt x="160" y="200"/>
                  </a:lnTo>
                  <a:lnTo>
                    <a:pt x="177" y="189"/>
                  </a:lnTo>
                  <a:lnTo>
                    <a:pt x="189" y="172"/>
                  </a:lnTo>
                  <a:lnTo>
                    <a:pt x="200" y="154"/>
                  </a:lnTo>
                  <a:lnTo>
                    <a:pt x="206" y="126"/>
                  </a:lnTo>
                  <a:lnTo>
                    <a:pt x="200" y="80"/>
                  </a:lnTo>
                  <a:lnTo>
                    <a:pt x="183" y="46"/>
                  </a:lnTo>
                  <a:lnTo>
                    <a:pt x="154" y="23"/>
                  </a:lnTo>
                  <a:lnTo>
                    <a:pt x="126" y="12"/>
                  </a:lnTo>
                  <a:lnTo>
                    <a:pt x="103" y="12"/>
                  </a:lnTo>
                  <a:lnTo>
                    <a:pt x="86" y="17"/>
                  </a:lnTo>
                  <a:lnTo>
                    <a:pt x="69" y="29"/>
                  </a:lnTo>
                  <a:lnTo>
                    <a:pt x="52" y="40"/>
                  </a:lnTo>
                  <a:lnTo>
                    <a:pt x="40" y="63"/>
                  </a:lnTo>
                  <a:lnTo>
                    <a:pt x="4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Freeform 89">
              <a:extLst>
                <a:ext uri="{FF2B5EF4-FFF2-40B4-BE49-F238E27FC236}">
                  <a16:creationId xmlns:a16="http://schemas.microsoft.com/office/drawing/2014/main" id="{22F83ABE-7484-0517-4580-43D31CD48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3723"/>
              <a:ext cx="52" cy="75"/>
            </a:xfrm>
            <a:custGeom>
              <a:avLst/>
              <a:gdLst>
                <a:gd name="T0" fmla="*/ 0 w 52"/>
                <a:gd name="T1" fmla="*/ 69 h 75"/>
                <a:gd name="T2" fmla="*/ 12 w 52"/>
                <a:gd name="T3" fmla="*/ 69 h 75"/>
                <a:gd name="T4" fmla="*/ 23 w 52"/>
                <a:gd name="T5" fmla="*/ 63 h 75"/>
                <a:gd name="T6" fmla="*/ 29 w 52"/>
                <a:gd name="T7" fmla="*/ 58 h 75"/>
                <a:gd name="T8" fmla="*/ 35 w 52"/>
                <a:gd name="T9" fmla="*/ 52 h 75"/>
                <a:gd name="T10" fmla="*/ 35 w 52"/>
                <a:gd name="T11" fmla="*/ 46 h 75"/>
                <a:gd name="T12" fmla="*/ 35 w 52"/>
                <a:gd name="T13" fmla="*/ 40 h 75"/>
                <a:gd name="T14" fmla="*/ 29 w 52"/>
                <a:gd name="T15" fmla="*/ 35 h 75"/>
                <a:gd name="T16" fmla="*/ 18 w 52"/>
                <a:gd name="T17" fmla="*/ 29 h 75"/>
                <a:gd name="T18" fmla="*/ 12 w 52"/>
                <a:gd name="T19" fmla="*/ 23 h 75"/>
                <a:gd name="T20" fmla="*/ 6 w 52"/>
                <a:gd name="T21" fmla="*/ 18 h 75"/>
                <a:gd name="T22" fmla="*/ 6 w 52"/>
                <a:gd name="T23" fmla="*/ 12 h 75"/>
                <a:gd name="T24" fmla="*/ 6 w 52"/>
                <a:gd name="T25" fmla="*/ 6 h 75"/>
                <a:gd name="T26" fmla="*/ 12 w 52"/>
                <a:gd name="T27" fmla="*/ 0 h 75"/>
                <a:gd name="T28" fmla="*/ 23 w 52"/>
                <a:gd name="T29" fmla="*/ 0 h 75"/>
                <a:gd name="T30" fmla="*/ 35 w 52"/>
                <a:gd name="T31" fmla="*/ 0 h 75"/>
                <a:gd name="T32" fmla="*/ 40 w 52"/>
                <a:gd name="T33" fmla="*/ 6 h 75"/>
                <a:gd name="T34" fmla="*/ 46 w 52"/>
                <a:gd name="T35" fmla="*/ 18 h 75"/>
                <a:gd name="T36" fmla="*/ 52 w 52"/>
                <a:gd name="T37" fmla="*/ 29 h 75"/>
                <a:gd name="T38" fmla="*/ 46 w 52"/>
                <a:gd name="T39" fmla="*/ 46 h 75"/>
                <a:gd name="T40" fmla="*/ 35 w 52"/>
                <a:gd name="T41" fmla="*/ 63 h 75"/>
                <a:gd name="T42" fmla="*/ 23 w 52"/>
                <a:gd name="T43" fmla="*/ 75 h 75"/>
                <a:gd name="T44" fmla="*/ 0 w 52"/>
                <a:gd name="T45" fmla="*/ 75 h 75"/>
                <a:gd name="T46" fmla="*/ 0 w 52"/>
                <a:gd name="T47" fmla="*/ 75 h 75"/>
                <a:gd name="T48" fmla="*/ 0 w 52"/>
                <a:gd name="T49" fmla="*/ 69 h 75"/>
                <a:gd name="T50" fmla="*/ 0 w 52"/>
                <a:gd name="T51" fmla="*/ 69 h 7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75"/>
                <a:gd name="T80" fmla="*/ 52 w 52"/>
                <a:gd name="T81" fmla="*/ 75 h 7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75">
                  <a:moveTo>
                    <a:pt x="0" y="69"/>
                  </a:moveTo>
                  <a:lnTo>
                    <a:pt x="12" y="69"/>
                  </a:lnTo>
                  <a:lnTo>
                    <a:pt x="23" y="63"/>
                  </a:lnTo>
                  <a:lnTo>
                    <a:pt x="29" y="58"/>
                  </a:lnTo>
                  <a:lnTo>
                    <a:pt x="35" y="52"/>
                  </a:lnTo>
                  <a:lnTo>
                    <a:pt x="35" y="46"/>
                  </a:lnTo>
                  <a:lnTo>
                    <a:pt x="35" y="40"/>
                  </a:lnTo>
                  <a:lnTo>
                    <a:pt x="29" y="35"/>
                  </a:lnTo>
                  <a:lnTo>
                    <a:pt x="18" y="29"/>
                  </a:lnTo>
                  <a:lnTo>
                    <a:pt x="12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40" y="6"/>
                  </a:lnTo>
                  <a:lnTo>
                    <a:pt x="46" y="18"/>
                  </a:lnTo>
                  <a:lnTo>
                    <a:pt x="52" y="29"/>
                  </a:lnTo>
                  <a:lnTo>
                    <a:pt x="46" y="46"/>
                  </a:lnTo>
                  <a:lnTo>
                    <a:pt x="35" y="63"/>
                  </a:lnTo>
                  <a:lnTo>
                    <a:pt x="23" y="75"/>
                  </a:lnTo>
                  <a:lnTo>
                    <a:pt x="0" y="75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Freeform 90">
              <a:extLst>
                <a:ext uri="{FF2B5EF4-FFF2-40B4-BE49-F238E27FC236}">
                  <a16:creationId xmlns:a16="http://schemas.microsoft.com/office/drawing/2014/main" id="{5CA7902A-B6C1-747D-4C18-DE4B0630F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3466"/>
              <a:ext cx="246" cy="246"/>
            </a:xfrm>
            <a:custGeom>
              <a:avLst/>
              <a:gdLst>
                <a:gd name="T0" fmla="*/ 240 w 246"/>
                <a:gd name="T1" fmla="*/ 183 h 246"/>
                <a:gd name="T2" fmla="*/ 171 w 246"/>
                <a:gd name="T3" fmla="*/ 246 h 246"/>
                <a:gd name="T4" fmla="*/ 86 w 246"/>
                <a:gd name="T5" fmla="*/ 223 h 246"/>
                <a:gd name="T6" fmla="*/ 46 w 246"/>
                <a:gd name="T7" fmla="*/ 109 h 246"/>
                <a:gd name="T8" fmla="*/ 34 w 246"/>
                <a:gd name="T9" fmla="*/ 75 h 246"/>
                <a:gd name="T10" fmla="*/ 17 w 246"/>
                <a:gd name="T11" fmla="*/ 69 h 246"/>
                <a:gd name="T12" fmla="*/ 0 w 246"/>
                <a:gd name="T13" fmla="*/ 69 h 246"/>
                <a:gd name="T14" fmla="*/ 0 w 246"/>
                <a:gd name="T15" fmla="*/ 63 h 246"/>
                <a:gd name="T16" fmla="*/ 34 w 246"/>
                <a:gd name="T17" fmla="*/ 52 h 246"/>
                <a:gd name="T18" fmla="*/ 68 w 246"/>
                <a:gd name="T19" fmla="*/ 46 h 246"/>
                <a:gd name="T20" fmla="*/ 97 w 246"/>
                <a:gd name="T21" fmla="*/ 35 h 246"/>
                <a:gd name="T22" fmla="*/ 97 w 246"/>
                <a:gd name="T23" fmla="*/ 40 h 246"/>
                <a:gd name="T24" fmla="*/ 86 w 246"/>
                <a:gd name="T25" fmla="*/ 52 h 246"/>
                <a:gd name="T26" fmla="*/ 74 w 246"/>
                <a:gd name="T27" fmla="*/ 69 h 246"/>
                <a:gd name="T28" fmla="*/ 80 w 246"/>
                <a:gd name="T29" fmla="*/ 103 h 246"/>
                <a:gd name="T30" fmla="*/ 103 w 246"/>
                <a:gd name="T31" fmla="*/ 189 h 246"/>
                <a:gd name="T32" fmla="*/ 131 w 246"/>
                <a:gd name="T33" fmla="*/ 217 h 246"/>
                <a:gd name="T34" fmla="*/ 160 w 246"/>
                <a:gd name="T35" fmla="*/ 229 h 246"/>
                <a:gd name="T36" fmla="*/ 200 w 246"/>
                <a:gd name="T37" fmla="*/ 217 h 246"/>
                <a:gd name="T38" fmla="*/ 228 w 246"/>
                <a:gd name="T39" fmla="*/ 189 h 246"/>
                <a:gd name="T40" fmla="*/ 228 w 246"/>
                <a:gd name="T41" fmla="*/ 143 h 246"/>
                <a:gd name="T42" fmla="*/ 206 w 246"/>
                <a:gd name="T43" fmla="*/ 46 h 246"/>
                <a:gd name="T44" fmla="*/ 188 w 246"/>
                <a:gd name="T45" fmla="*/ 29 h 246"/>
                <a:gd name="T46" fmla="*/ 166 w 246"/>
                <a:gd name="T47" fmla="*/ 29 h 246"/>
                <a:gd name="T48" fmla="*/ 160 w 246"/>
                <a:gd name="T49" fmla="*/ 23 h 246"/>
                <a:gd name="T50" fmla="*/ 177 w 246"/>
                <a:gd name="T51" fmla="*/ 17 h 246"/>
                <a:gd name="T52" fmla="*/ 206 w 246"/>
                <a:gd name="T53" fmla="*/ 12 h 246"/>
                <a:gd name="T54" fmla="*/ 240 w 246"/>
                <a:gd name="T55" fmla="*/ 0 h 246"/>
                <a:gd name="T56" fmla="*/ 246 w 246"/>
                <a:gd name="T57" fmla="*/ 6 h 246"/>
                <a:gd name="T58" fmla="*/ 228 w 246"/>
                <a:gd name="T59" fmla="*/ 17 h 246"/>
                <a:gd name="T60" fmla="*/ 217 w 246"/>
                <a:gd name="T61" fmla="*/ 35 h 246"/>
                <a:gd name="T62" fmla="*/ 223 w 246"/>
                <a:gd name="T63" fmla="*/ 63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246"/>
                <a:gd name="T98" fmla="*/ 246 w 246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246">
                  <a:moveTo>
                    <a:pt x="246" y="143"/>
                  </a:moveTo>
                  <a:lnTo>
                    <a:pt x="240" y="183"/>
                  </a:lnTo>
                  <a:lnTo>
                    <a:pt x="217" y="223"/>
                  </a:lnTo>
                  <a:lnTo>
                    <a:pt x="171" y="246"/>
                  </a:lnTo>
                  <a:lnTo>
                    <a:pt x="126" y="246"/>
                  </a:lnTo>
                  <a:lnTo>
                    <a:pt x="86" y="223"/>
                  </a:lnTo>
                  <a:lnTo>
                    <a:pt x="63" y="183"/>
                  </a:lnTo>
                  <a:lnTo>
                    <a:pt x="46" y="109"/>
                  </a:lnTo>
                  <a:lnTo>
                    <a:pt x="40" y="92"/>
                  </a:lnTo>
                  <a:lnTo>
                    <a:pt x="34" y="75"/>
                  </a:lnTo>
                  <a:lnTo>
                    <a:pt x="23" y="69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7" y="57"/>
                  </a:lnTo>
                  <a:lnTo>
                    <a:pt x="34" y="52"/>
                  </a:lnTo>
                  <a:lnTo>
                    <a:pt x="51" y="52"/>
                  </a:lnTo>
                  <a:lnTo>
                    <a:pt x="68" y="46"/>
                  </a:lnTo>
                  <a:lnTo>
                    <a:pt x="86" y="40"/>
                  </a:lnTo>
                  <a:lnTo>
                    <a:pt x="97" y="35"/>
                  </a:lnTo>
                  <a:lnTo>
                    <a:pt x="97" y="40"/>
                  </a:lnTo>
                  <a:lnTo>
                    <a:pt x="97" y="46"/>
                  </a:lnTo>
                  <a:lnTo>
                    <a:pt x="86" y="52"/>
                  </a:lnTo>
                  <a:lnTo>
                    <a:pt x="74" y="57"/>
                  </a:lnTo>
                  <a:lnTo>
                    <a:pt x="74" y="69"/>
                  </a:lnTo>
                  <a:lnTo>
                    <a:pt x="74" y="80"/>
                  </a:lnTo>
                  <a:lnTo>
                    <a:pt x="80" y="103"/>
                  </a:lnTo>
                  <a:lnTo>
                    <a:pt x="97" y="166"/>
                  </a:lnTo>
                  <a:lnTo>
                    <a:pt x="103" y="189"/>
                  </a:lnTo>
                  <a:lnTo>
                    <a:pt x="114" y="206"/>
                  </a:lnTo>
                  <a:lnTo>
                    <a:pt x="131" y="217"/>
                  </a:lnTo>
                  <a:lnTo>
                    <a:pt x="143" y="223"/>
                  </a:lnTo>
                  <a:lnTo>
                    <a:pt x="160" y="229"/>
                  </a:lnTo>
                  <a:lnTo>
                    <a:pt x="177" y="223"/>
                  </a:lnTo>
                  <a:lnTo>
                    <a:pt x="200" y="217"/>
                  </a:lnTo>
                  <a:lnTo>
                    <a:pt x="217" y="206"/>
                  </a:lnTo>
                  <a:lnTo>
                    <a:pt x="228" y="189"/>
                  </a:lnTo>
                  <a:lnTo>
                    <a:pt x="228" y="166"/>
                  </a:lnTo>
                  <a:lnTo>
                    <a:pt x="228" y="143"/>
                  </a:lnTo>
                  <a:lnTo>
                    <a:pt x="206" y="69"/>
                  </a:lnTo>
                  <a:lnTo>
                    <a:pt x="206" y="46"/>
                  </a:lnTo>
                  <a:lnTo>
                    <a:pt x="200" y="35"/>
                  </a:lnTo>
                  <a:lnTo>
                    <a:pt x="188" y="29"/>
                  </a:lnTo>
                  <a:lnTo>
                    <a:pt x="177" y="29"/>
                  </a:lnTo>
                  <a:lnTo>
                    <a:pt x="166" y="29"/>
                  </a:lnTo>
                  <a:lnTo>
                    <a:pt x="160" y="23"/>
                  </a:lnTo>
                  <a:lnTo>
                    <a:pt x="166" y="23"/>
                  </a:lnTo>
                  <a:lnTo>
                    <a:pt x="177" y="17"/>
                  </a:lnTo>
                  <a:lnTo>
                    <a:pt x="188" y="17"/>
                  </a:lnTo>
                  <a:lnTo>
                    <a:pt x="206" y="12"/>
                  </a:lnTo>
                  <a:lnTo>
                    <a:pt x="223" y="6"/>
                  </a:lnTo>
                  <a:lnTo>
                    <a:pt x="240" y="0"/>
                  </a:lnTo>
                  <a:lnTo>
                    <a:pt x="246" y="6"/>
                  </a:lnTo>
                  <a:lnTo>
                    <a:pt x="246" y="12"/>
                  </a:lnTo>
                  <a:lnTo>
                    <a:pt x="228" y="17"/>
                  </a:lnTo>
                  <a:lnTo>
                    <a:pt x="223" y="23"/>
                  </a:lnTo>
                  <a:lnTo>
                    <a:pt x="217" y="35"/>
                  </a:lnTo>
                  <a:lnTo>
                    <a:pt x="217" y="46"/>
                  </a:lnTo>
                  <a:lnTo>
                    <a:pt x="223" y="63"/>
                  </a:lnTo>
                  <a:lnTo>
                    <a:pt x="246" y="1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Freeform 91">
              <a:extLst>
                <a:ext uri="{FF2B5EF4-FFF2-40B4-BE49-F238E27FC236}">
                  <a16:creationId xmlns:a16="http://schemas.microsoft.com/office/drawing/2014/main" id="{4B87678A-FA9B-6D58-479D-6CDB26FB7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3358"/>
              <a:ext cx="234" cy="263"/>
            </a:xfrm>
            <a:custGeom>
              <a:avLst/>
              <a:gdLst>
                <a:gd name="T0" fmla="*/ 211 w 234"/>
                <a:gd name="T1" fmla="*/ 45 h 263"/>
                <a:gd name="T2" fmla="*/ 206 w 234"/>
                <a:gd name="T3" fmla="*/ 45 h 263"/>
                <a:gd name="T4" fmla="*/ 188 w 234"/>
                <a:gd name="T5" fmla="*/ 40 h 263"/>
                <a:gd name="T6" fmla="*/ 166 w 234"/>
                <a:gd name="T7" fmla="*/ 40 h 263"/>
                <a:gd name="T8" fmla="*/ 126 w 234"/>
                <a:gd name="T9" fmla="*/ 57 h 263"/>
                <a:gd name="T10" fmla="*/ 188 w 234"/>
                <a:gd name="T11" fmla="*/ 200 h 263"/>
                <a:gd name="T12" fmla="*/ 206 w 234"/>
                <a:gd name="T13" fmla="*/ 217 h 263"/>
                <a:gd name="T14" fmla="*/ 234 w 234"/>
                <a:gd name="T15" fmla="*/ 217 h 263"/>
                <a:gd name="T16" fmla="*/ 234 w 234"/>
                <a:gd name="T17" fmla="*/ 217 h 263"/>
                <a:gd name="T18" fmla="*/ 223 w 234"/>
                <a:gd name="T19" fmla="*/ 228 h 263"/>
                <a:gd name="T20" fmla="*/ 194 w 234"/>
                <a:gd name="T21" fmla="*/ 240 h 263"/>
                <a:gd name="T22" fmla="*/ 160 w 234"/>
                <a:gd name="T23" fmla="*/ 257 h 263"/>
                <a:gd name="T24" fmla="*/ 143 w 234"/>
                <a:gd name="T25" fmla="*/ 263 h 263"/>
                <a:gd name="T26" fmla="*/ 143 w 234"/>
                <a:gd name="T27" fmla="*/ 257 h 263"/>
                <a:gd name="T28" fmla="*/ 160 w 234"/>
                <a:gd name="T29" fmla="*/ 245 h 263"/>
                <a:gd name="T30" fmla="*/ 160 w 234"/>
                <a:gd name="T31" fmla="*/ 228 h 263"/>
                <a:gd name="T32" fmla="*/ 148 w 234"/>
                <a:gd name="T33" fmla="*/ 200 h 263"/>
                <a:gd name="T34" fmla="*/ 63 w 234"/>
                <a:gd name="T35" fmla="*/ 85 h 263"/>
                <a:gd name="T36" fmla="*/ 34 w 234"/>
                <a:gd name="T37" fmla="*/ 108 h 263"/>
                <a:gd name="T38" fmla="*/ 28 w 234"/>
                <a:gd name="T39" fmla="*/ 131 h 263"/>
                <a:gd name="T40" fmla="*/ 23 w 234"/>
                <a:gd name="T41" fmla="*/ 131 h 263"/>
                <a:gd name="T42" fmla="*/ 17 w 234"/>
                <a:gd name="T43" fmla="*/ 120 h 263"/>
                <a:gd name="T44" fmla="*/ 11 w 234"/>
                <a:gd name="T45" fmla="*/ 103 h 263"/>
                <a:gd name="T46" fmla="*/ 0 w 234"/>
                <a:gd name="T47" fmla="*/ 85 h 263"/>
                <a:gd name="T48" fmla="*/ 6 w 234"/>
                <a:gd name="T49" fmla="*/ 85 h 263"/>
                <a:gd name="T50" fmla="*/ 11 w 234"/>
                <a:gd name="T51" fmla="*/ 85 h 263"/>
                <a:gd name="T52" fmla="*/ 17 w 234"/>
                <a:gd name="T53" fmla="*/ 85 h 263"/>
                <a:gd name="T54" fmla="*/ 40 w 234"/>
                <a:gd name="T55" fmla="*/ 80 h 263"/>
                <a:gd name="T56" fmla="*/ 143 w 234"/>
                <a:gd name="T57" fmla="*/ 34 h 263"/>
                <a:gd name="T58" fmla="*/ 177 w 234"/>
                <a:gd name="T59" fmla="*/ 17 h 263"/>
                <a:gd name="T60" fmla="*/ 183 w 234"/>
                <a:gd name="T61" fmla="*/ 11 h 263"/>
                <a:gd name="T62" fmla="*/ 188 w 234"/>
                <a:gd name="T63" fmla="*/ 0 h 263"/>
                <a:gd name="T64" fmla="*/ 194 w 234"/>
                <a:gd name="T65" fmla="*/ 0 h 263"/>
                <a:gd name="T66" fmla="*/ 200 w 234"/>
                <a:gd name="T67" fmla="*/ 11 h 263"/>
                <a:gd name="T68" fmla="*/ 206 w 234"/>
                <a:gd name="T69" fmla="*/ 34 h 263"/>
                <a:gd name="T70" fmla="*/ 211 w 234"/>
                <a:gd name="T71" fmla="*/ 45 h 2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4"/>
                <a:gd name="T109" fmla="*/ 0 h 263"/>
                <a:gd name="T110" fmla="*/ 234 w 234"/>
                <a:gd name="T111" fmla="*/ 263 h 2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4" h="263">
                  <a:moveTo>
                    <a:pt x="211" y="45"/>
                  </a:moveTo>
                  <a:lnTo>
                    <a:pt x="211" y="45"/>
                  </a:lnTo>
                  <a:lnTo>
                    <a:pt x="206" y="45"/>
                  </a:lnTo>
                  <a:lnTo>
                    <a:pt x="200" y="40"/>
                  </a:lnTo>
                  <a:lnTo>
                    <a:pt x="188" y="40"/>
                  </a:lnTo>
                  <a:lnTo>
                    <a:pt x="183" y="34"/>
                  </a:lnTo>
                  <a:lnTo>
                    <a:pt x="166" y="40"/>
                  </a:lnTo>
                  <a:lnTo>
                    <a:pt x="148" y="45"/>
                  </a:lnTo>
                  <a:lnTo>
                    <a:pt x="126" y="57"/>
                  </a:lnTo>
                  <a:lnTo>
                    <a:pt x="183" y="183"/>
                  </a:lnTo>
                  <a:lnTo>
                    <a:pt x="188" y="200"/>
                  </a:lnTo>
                  <a:lnTo>
                    <a:pt x="200" y="211"/>
                  </a:lnTo>
                  <a:lnTo>
                    <a:pt x="206" y="217"/>
                  </a:lnTo>
                  <a:lnTo>
                    <a:pt x="217" y="217"/>
                  </a:lnTo>
                  <a:lnTo>
                    <a:pt x="234" y="217"/>
                  </a:lnTo>
                  <a:lnTo>
                    <a:pt x="234" y="223"/>
                  </a:lnTo>
                  <a:lnTo>
                    <a:pt x="223" y="228"/>
                  </a:lnTo>
                  <a:lnTo>
                    <a:pt x="206" y="234"/>
                  </a:lnTo>
                  <a:lnTo>
                    <a:pt x="194" y="240"/>
                  </a:lnTo>
                  <a:lnTo>
                    <a:pt x="177" y="245"/>
                  </a:lnTo>
                  <a:lnTo>
                    <a:pt x="160" y="257"/>
                  </a:lnTo>
                  <a:lnTo>
                    <a:pt x="143" y="263"/>
                  </a:lnTo>
                  <a:lnTo>
                    <a:pt x="143" y="257"/>
                  </a:lnTo>
                  <a:lnTo>
                    <a:pt x="148" y="251"/>
                  </a:lnTo>
                  <a:lnTo>
                    <a:pt x="160" y="245"/>
                  </a:lnTo>
                  <a:lnTo>
                    <a:pt x="160" y="234"/>
                  </a:lnTo>
                  <a:lnTo>
                    <a:pt x="160" y="228"/>
                  </a:lnTo>
                  <a:lnTo>
                    <a:pt x="154" y="211"/>
                  </a:lnTo>
                  <a:lnTo>
                    <a:pt x="148" y="200"/>
                  </a:lnTo>
                  <a:lnTo>
                    <a:pt x="91" y="74"/>
                  </a:lnTo>
                  <a:lnTo>
                    <a:pt x="63" y="85"/>
                  </a:lnTo>
                  <a:lnTo>
                    <a:pt x="46" y="97"/>
                  </a:lnTo>
                  <a:lnTo>
                    <a:pt x="34" y="108"/>
                  </a:lnTo>
                  <a:lnTo>
                    <a:pt x="28" y="120"/>
                  </a:lnTo>
                  <a:lnTo>
                    <a:pt x="28" y="131"/>
                  </a:lnTo>
                  <a:lnTo>
                    <a:pt x="23" y="131"/>
                  </a:lnTo>
                  <a:lnTo>
                    <a:pt x="17" y="120"/>
                  </a:lnTo>
                  <a:lnTo>
                    <a:pt x="17" y="108"/>
                  </a:lnTo>
                  <a:lnTo>
                    <a:pt x="11" y="103"/>
                  </a:lnTo>
                  <a:lnTo>
                    <a:pt x="6" y="97"/>
                  </a:lnTo>
                  <a:lnTo>
                    <a:pt x="0" y="85"/>
                  </a:lnTo>
                  <a:lnTo>
                    <a:pt x="6" y="85"/>
                  </a:lnTo>
                  <a:lnTo>
                    <a:pt x="6" y="80"/>
                  </a:lnTo>
                  <a:lnTo>
                    <a:pt x="11" y="85"/>
                  </a:lnTo>
                  <a:lnTo>
                    <a:pt x="17" y="85"/>
                  </a:lnTo>
                  <a:lnTo>
                    <a:pt x="28" y="85"/>
                  </a:lnTo>
                  <a:lnTo>
                    <a:pt x="40" y="80"/>
                  </a:lnTo>
                  <a:lnTo>
                    <a:pt x="57" y="74"/>
                  </a:lnTo>
                  <a:lnTo>
                    <a:pt x="143" y="34"/>
                  </a:lnTo>
                  <a:lnTo>
                    <a:pt x="160" y="23"/>
                  </a:lnTo>
                  <a:lnTo>
                    <a:pt x="177" y="17"/>
                  </a:lnTo>
                  <a:lnTo>
                    <a:pt x="183" y="11"/>
                  </a:lnTo>
                  <a:lnTo>
                    <a:pt x="188" y="5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11"/>
                  </a:lnTo>
                  <a:lnTo>
                    <a:pt x="206" y="28"/>
                  </a:lnTo>
                  <a:lnTo>
                    <a:pt x="206" y="34"/>
                  </a:lnTo>
                  <a:lnTo>
                    <a:pt x="211" y="40"/>
                  </a:lnTo>
                  <a:lnTo>
                    <a:pt x="211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Freeform 92">
              <a:extLst>
                <a:ext uri="{FF2B5EF4-FFF2-40B4-BE49-F238E27FC236}">
                  <a16:creationId xmlns:a16="http://schemas.microsoft.com/office/drawing/2014/main" id="{6CA3AEE2-27CD-5FCD-9CDA-CE30D89F39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8" y="3289"/>
              <a:ext cx="217" cy="252"/>
            </a:xfrm>
            <a:custGeom>
              <a:avLst/>
              <a:gdLst>
                <a:gd name="T0" fmla="*/ 137 w 217"/>
                <a:gd name="T1" fmla="*/ 172 h 252"/>
                <a:gd name="T2" fmla="*/ 131 w 217"/>
                <a:gd name="T3" fmla="*/ 172 h 252"/>
                <a:gd name="T4" fmla="*/ 131 w 217"/>
                <a:gd name="T5" fmla="*/ 166 h 252"/>
                <a:gd name="T6" fmla="*/ 131 w 217"/>
                <a:gd name="T7" fmla="*/ 166 h 252"/>
                <a:gd name="T8" fmla="*/ 137 w 217"/>
                <a:gd name="T9" fmla="*/ 154 h 252"/>
                <a:gd name="T10" fmla="*/ 143 w 217"/>
                <a:gd name="T11" fmla="*/ 154 h 252"/>
                <a:gd name="T12" fmla="*/ 148 w 217"/>
                <a:gd name="T13" fmla="*/ 149 h 252"/>
                <a:gd name="T14" fmla="*/ 143 w 217"/>
                <a:gd name="T15" fmla="*/ 143 h 252"/>
                <a:gd name="T16" fmla="*/ 131 w 217"/>
                <a:gd name="T17" fmla="*/ 132 h 252"/>
                <a:gd name="T18" fmla="*/ 114 w 217"/>
                <a:gd name="T19" fmla="*/ 114 h 252"/>
                <a:gd name="T20" fmla="*/ 91 w 217"/>
                <a:gd name="T21" fmla="*/ 103 h 252"/>
                <a:gd name="T22" fmla="*/ 34 w 217"/>
                <a:gd name="T23" fmla="*/ 143 h 252"/>
                <a:gd name="T24" fmla="*/ 40 w 217"/>
                <a:gd name="T25" fmla="*/ 166 h 252"/>
                <a:gd name="T26" fmla="*/ 45 w 217"/>
                <a:gd name="T27" fmla="*/ 183 h 252"/>
                <a:gd name="T28" fmla="*/ 45 w 217"/>
                <a:gd name="T29" fmla="*/ 194 h 252"/>
                <a:gd name="T30" fmla="*/ 51 w 217"/>
                <a:gd name="T31" fmla="*/ 206 h 252"/>
                <a:gd name="T32" fmla="*/ 57 w 217"/>
                <a:gd name="T33" fmla="*/ 212 h 252"/>
                <a:gd name="T34" fmla="*/ 63 w 217"/>
                <a:gd name="T35" fmla="*/ 206 h 252"/>
                <a:gd name="T36" fmla="*/ 74 w 217"/>
                <a:gd name="T37" fmla="*/ 200 h 252"/>
                <a:gd name="T38" fmla="*/ 80 w 217"/>
                <a:gd name="T39" fmla="*/ 200 h 252"/>
                <a:gd name="T40" fmla="*/ 80 w 217"/>
                <a:gd name="T41" fmla="*/ 206 h 252"/>
                <a:gd name="T42" fmla="*/ 80 w 217"/>
                <a:gd name="T43" fmla="*/ 206 h 252"/>
                <a:gd name="T44" fmla="*/ 63 w 217"/>
                <a:gd name="T45" fmla="*/ 217 h 252"/>
                <a:gd name="T46" fmla="*/ 45 w 217"/>
                <a:gd name="T47" fmla="*/ 229 h 252"/>
                <a:gd name="T48" fmla="*/ 40 w 217"/>
                <a:gd name="T49" fmla="*/ 234 h 252"/>
                <a:gd name="T50" fmla="*/ 28 w 217"/>
                <a:gd name="T51" fmla="*/ 240 h 252"/>
                <a:gd name="T52" fmla="*/ 23 w 217"/>
                <a:gd name="T53" fmla="*/ 246 h 252"/>
                <a:gd name="T54" fmla="*/ 17 w 217"/>
                <a:gd name="T55" fmla="*/ 252 h 252"/>
                <a:gd name="T56" fmla="*/ 17 w 217"/>
                <a:gd name="T57" fmla="*/ 246 h 252"/>
                <a:gd name="T58" fmla="*/ 11 w 217"/>
                <a:gd name="T59" fmla="*/ 246 h 252"/>
                <a:gd name="T60" fmla="*/ 11 w 217"/>
                <a:gd name="T61" fmla="*/ 240 h 252"/>
                <a:gd name="T62" fmla="*/ 23 w 217"/>
                <a:gd name="T63" fmla="*/ 234 h 252"/>
                <a:gd name="T64" fmla="*/ 28 w 217"/>
                <a:gd name="T65" fmla="*/ 223 h 252"/>
                <a:gd name="T66" fmla="*/ 28 w 217"/>
                <a:gd name="T67" fmla="*/ 212 h 252"/>
                <a:gd name="T68" fmla="*/ 28 w 217"/>
                <a:gd name="T69" fmla="*/ 194 h 252"/>
                <a:gd name="T70" fmla="*/ 28 w 217"/>
                <a:gd name="T71" fmla="*/ 172 h 252"/>
                <a:gd name="T72" fmla="*/ 0 w 217"/>
                <a:gd name="T73" fmla="*/ 0 h 252"/>
                <a:gd name="T74" fmla="*/ 0 w 217"/>
                <a:gd name="T75" fmla="*/ 0 h 252"/>
                <a:gd name="T76" fmla="*/ 5 w 217"/>
                <a:gd name="T77" fmla="*/ 0 h 252"/>
                <a:gd name="T78" fmla="*/ 143 w 217"/>
                <a:gd name="T79" fmla="*/ 92 h 252"/>
                <a:gd name="T80" fmla="*/ 160 w 217"/>
                <a:gd name="T81" fmla="*/ 103 h 252"/>
                <a:gd name="T82" fmla="*/ 171 w 217"/>
                <a:gd name="T83" fmla="*/ 109 h 252"/>
                <a:gd name="T84" fmla="*/ 183 w 217"/>
                <a:gd name="T85" fmla="*/ 114 h 252"/>
                <a:gd name="T86" fmla="*/ 200 w 217"/>
                <a:gd name="T87" fmla="*/ 114 h 252"/>
                <a:gd name="T88" fmla="*/ 211 w 217"/>
                <a:gd name="T89" fmla="*/ 109 h 252"/>
                <a:gd name="T90" fmla="*/ 217 w 217"/>
                <a:gd name="T91" fmla="*/ 109 h 252"/>
                <a:gd name="T92" fmla="*/ 217 w 217"/>
                <a:gd name="T93" fmla="*/ 114 h 252"/>
                <a:gd name="T94" fmla="*/ 217 w 217"/>
                <a:gd name="T95" fmla="*/ 114 h 252"/>
                <a:gd name="T96" fmla="*/ 205 w 217"/>
                <a:gd name="T97" fmla="*/ 120 h 252"/>
                <a:gd name="T98" fmla="*/ 194 w 217"/>
                <a:gd name="T99" fmla="*/ 132 h 252"/>
                <a:gd name="T100" fmla="*/ 177 w 217"/>
                <a:gd name="T101" fmla="*/ 137 h 252"/>
                <a:gd name="T102" fmla="*/ 165 w 217"/>
                <a:gd name="T103" fmla="*/ 149 h 252"/>
                <a:gd name="T104" fmla="*/ 148 w 217"/>
                <a:gd name="T105" fmla="*/ 160 h 252"/>
                <a:gd name="T106" fmla="*/ 137 w 217"/>
                <a:gd name="T107" fmla="*/ 172 h 252"/>
                <a:gd name="T108" fmla="*/ 34 w 217"/>
                <a:gd name="T109" fmla="*/ 126 h 252"/>
                <a:gd name="T110" fmla="*/ 80 w 217"/>
                <a:gd name="T111" fmla="*/ 92 h 252"/>
                <a:gd name="T112" fmla="*/ 17 w 217"/>
                <a:gd name="T113" fmla="*/ 46 h 252"/>
                <a:gd name="T114" fmla="*/ 34 w 217"/>
                <a:gd name="T115" fmla="*/ 126 h 2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7"/>
                <a:gd name="T175" fmla="*/ 0 h 252"/>
                <a:gd name="T176" fmla="*/ 217 w 217"/>
                <a:gd name="T177" fmla="*/ 252 h 2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7" h="252">
                  <a:moveTo>
                    <a:pt x="137" y="172"/>
                  </a:moveTo>
                  <a:lnTo>
                    <a:pt x="131" y="172"/>
                  </a:lnTo>
                  <a:lnTo>
                    <a:pt x="131" y="166"/>
                  </a:lnTo>
                  <a:lnTo>
                    <a:pt x="137" y="154"/>
                  </a:lnTo>
                  <a:lnTo>
                    <a:pt x="143" y="154"/>
                  </a:lnTo>
                  <a:lnTo>
                    <a:pt x="148" y="149"/>
                  </a:lnTo>
                  <a:lnTo>
                    <a:pt x="143" y="143"/>
                  </a:lnTo>
                  <a:lnTo>
                    <a:pt x="131" y="132"/>
                  </a:lnTo>
                  <a:lnTo>
                    <a:pt x="114" y="114"/>
                  </a:lnTo>
                  <a:lnTo>
                    <a:pt x="91" y="103"/>
                  </a:lnTo>
                  <a:lnTo>
                    <a:pt x="34" y="143"/>
                  </a:lnTo>
                  <a:lnTo>
                    <a:pt x="40" y="166"/>
                  </a:lnTo>
                  <a:lnTo>
                    <a:pt x="45" y="183"/>
                  </a:lnTo>
                  <a:lnTo>
                    <a:pt x="45" y="194"/>
                  </a:lnTo>
                  <a:lnTo>
                    <a:pt x="51" y="206"/>
                  </a:lnTo>
                  <a:lnTo>
                    <a:pt x="57" y="212"/>
                  </a:lnTo>
                  <a:lnTo>
                    <a:pt x="63" y="206"/>
                  </a:lnTo>
                  <a:lnTo>
                    <a:pt x="74" y="200"/>
                  </a:lnTo>
                  <a:lnTo>
                    <a:pt x="80" y="200"/>
                  </a:lnTo>
                  <a:lnTo>
                    <a:pt x="80" y="206"/>
                  </a:lnTo>
                  <a:lnTo>
                    <a:pt x="63" y="217"/>
                  </a:lnTo>
                  <a:lnTo>
                    <a:pt x="45" y="229"/>
                  </a:lnTo>
                  <a:lnTo>
                    <a:pt x="40" y="234"/>
                  </a:lnTo>
                  <a:lnTo>
                    <a:pt x="28" y="240"/>
                  </a:lnTo>
                  <a:lnTo>
                    <a:pt x="23" y="246"/>
                  </a:lnTo>
                  <a:lnTo>
                    <a:pt x="17" y="252"/>
                  </a:lnTo>
                  <a:lnTo>
                    <a:pt x="17" y="246"/>
                  </a:lnTo>
                  <a:lnTo>
                    <a:pt x="11" y="246"/>
                  </a:lnTo>
                  <a:lnTo>
                    <a:pt x="11" y="240"/>
                  </a:lnTo>
                  <a:lnTo>
                    <a:pt x="23" y="234"/>
                  </a:lnTo>
                  <a:lnTo>
                    <a:pt x="28" y="223"/>
                  </a:lnTo>
                  <a:lnTo>
                    <a:pt x="28" y="212"/>
                  </a:lnTo>
                  <a:lnTo>
                    <a:pt x="28" y="194"/>
                  </a:lnTo>
                  <a:lnTo>
                    <a:pt x="28" y="172"/>
                  </a:lnTo>
                  <a:lnTo>
                    <a:pt x="0" y="0"/>
                  </a:lnTo>
                  <a:lnTo>
                    <a:pt x="5" y="0"/>
                  </a:lnTo>
                  <a:lnTo>
                    <a:pt x="143" y="92"/>
                  </a:lnTo>
                  <a:lnTo>
                    <a:pt x="160" y="103"/>
                  </a:lnTo>
                  <a:lnTo>
                    <a:pt x="171" y="109"/>
                  </a:lnTo>
                  <a:lnTo>
                    <a:pt x="183" y="114"/>
                  </a:lnTo>
                  <a:lnTo>
                    <a:pt x="200" y="114"/>
                  </a:lnTo>
                  <a:lnTo>
                    <a:pt x="211" y="109"/>
                  </a:lnTo>
                  <a:lnTo>
                    <a:pt x="217" y="109"/>
                  </a:lnTo>
                  <a:lnTo>
                    <a:pt x="217" y="114"/>
                  </a:lnTo>
                  <a:lnTo>
                    <a:pt x="205" y="120"/>
                  </a:lnTo>
                  <a:lnTo>
                    <a:pt x="194" y="132"/>
                  </a:lnTo>
                  <a:lnTo>
                    <a:pt x="177" y="137"/>
                  </a:lnTo>
                  <a:lnTo>
                    <a:pt x="165" y="149"/>
                  </a:lnTo>
                  <a:lnTo>
                    <a:pt x="148" y="160"/>
                  </a:lnTo>
                  <a:lnTo>
                    <a:pt x="137" y="172"/>
                  </a:lnTo>
                  <a:close/>
                  <a:moveTo>
                    <a:pt x="34" y="126"/>
                  </a:moveTo>
                  <a:lnTo>
                    <a:pt x="80" y="92"/>
                  </a:lnTo>
                  <a:lnTo>
                    <a:pt x="17" y="46"/>
                  </a:lnTo>
                  <a:lnTo>
                    <a:pt x="34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Freeform 93">
              <a:extLst>
                <a:ext uri="{FF2B5EF4-FFF2-40B4-BE49-F238E27FC236}">
                  <a16:creationId xmlns:a16="http://schemas.microsoft.com/office/drawing/2014/main" id="{557F1B91-0591-F599-D3AA-93B3AFA67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3026"/>
              <a:ext cx="331" cy="332"/>
            </a:xfrm>
            <a:custGeom>
              <a:avLst/>
              <a:gdLst>
                <a:gd name="T0" fmla="*/ 263 w 331"/>
                <a:gd name="T1" fmla="*/ 223 h 332"/>
                <a:gd name="T2" fmla="*/ 257 w 331"/>
                <a:gd name="T3" fmla="*/ 217 h 332"/>
                <a:gd name="T4" fmla="*/ 268 w 331"/>
                <a:gd name="T5" fmla="*/ 200 h 332"/>
                <a:gd name="T6" fmla="*/ 263 w 331"/>
                <a:gd name="T7" fmla="*/ 183 h 332"/>
                <a:gd name="T8" fmla="*/ 245 w 331"/>
                <a:gd name="T9" fmla="*/ 160 h 332"/>
                <a:gd name="T10" fmla="*/ 131 w 331"/>
                <a:gd name="T11" fmla="*/ 212 h 332"/>
                <a:gd name="T12" fmla="*/ 177 w 331"/>
                <a:gd name="T13" fmla="*/ 257 h 332"/>
                <a:gd name="T14" fmla="*/ 194 w 331"/>
                <a:gd name="T15" fmla="*/ 263 h 332"/>
                <a:gd name="T16" fmla="*/ 217 w 331"/>
                <a:gd name="T17" fmla="*/ 257 h 332"/>
                <a:gd name="T18" fmla="*/ 223 w 331"/>
                <a:gd name="T19" fmla="*/ 257 h 332"/>
                <a:gd name="T20" fmla="*/ 211 w 331"/>
                <a:gd name="T21" fmla="*/ 269 h 332"/>
                <a:gd name="T22" fmla="*/ 188 w 331"/>
                <a:gd name="T23" fmla="*/ 292 h 332"/>
                <a:gd name="T24" fmla="*/ 165 w 331"/>
                <a:gd name="T25" fmla="*/ 320 h 332"/>
                <a:gd name="T26" fmla="*/ 148 w 331"/>
                <a:gd name="T27" fmla="*/ 332 h 332"/>
                <a:gd name="T28" fmla="*/ 148 w 331"/>
                <a:gd name="T29" fmla="*/ 326 h 332"/>
                <a:gd name="T30" fmla="*/ 160 w 331"/>
                <a:gd name="T31" fmla="*/ 309 h 332"/>
                <a:gd name="T32" fmla="*/ 154 w 331"/>
                <a:gd name="T33" fmla="*/ 292 h 332"/>
                <a:gd name="T34" fmla="*/ 137 w 331"/>
                <a:gd name="T35" fmla="*/ 269 h 332"/>
                <a:gd name="T36" fmla="*/ 51 w 331"/>
                <a:gd name="T37" fmla="*/ 183 h 332"/>
                <a:gd name="T38" fmla="*/ 34 w 331"/>
                <a:gd name="T39" fmla="*/ 172 h 332"/>
                <a:gd name="T40" fmla="*/ 17 w 331"/>
                <a:gd name="T41" fmla="*/ 177 h 332"/>
                <a:gd name="T42" fmla="*/ 5 w 331"/>
                <a:gd name="T43" fmla="*/ 189 h 332"/>
                <a:gd name="T44" fmla="*/ 0 w 331"/>
                <a:gd name="T45" fmla="*/ 183 h 332"/>
                <a:gd name="T46" fmla="*/ 28 w 331"/>
                <a:gd name="T47" fmla="*/ 155 h 332"/>
                <a:gd name="T48" fmla="*/ 51 w 331"/>
                <a:gd name="T49" fmla="*/ 132 h 332"/>
                <a:gd name="T50" fmla="*/ 68 w 331"/>
                <a:gd name="T51" fmla="*/ 109 h 332"/>
                <a:gd name="T52" fmla="*/ 74 w 331"/>
                <a:gd name="T53" fmla="*/ 115 h 332"/>
                <a:gd name="T54" fmla="*/ 68 w 331"/>
                <a:gd name="T55" fmla="*/ 126 h 332"/>
                <a:gd name="T56" fmla="*/ 68 w 331"/>
                <a:gd name="T57" fmla="*/ 149 h 332"/>
                <a:gd name="T58" fmla="*/ 91 w 331"/>
                <a:gd name="T59" fmla="*/ 172 h 332"/>
                <a:gd name="T60" fmla="*/ 205 w 331"/>
                <a:gd name="T61" fmla="*/ 120 h 332"/>
                <a:gd name="T62" fmla="*/ 160 w 331"/>
                <a:gd name="T63" fmla="*/ 80 h 332"/>
                <a:gd name="T64" fmla="*/ 143 w 331"/>
                <a:gd name="T65" fmla="*/ 69 h 332"/>
                <a:gd name="T66" fmla="*/ 125 w 331"/>
                <a:gd name="T67" fmla="*/ 69 h 332"/>
                <a:gd name="T68" fmla="*/ 114 w 331"/>
                <a:gd name="T69" fmla="*/ 75 h 332"/>
                <a:gd name="T70" fmla="*/ 108 w 331"/>
                <a:gd name="T71" fmla="*/ 69 h 332"/>
                <a:gd name="T72" fmla="*/ 148 w 331"/>
                <a:gd name="T73" fmla="*/ 35 h 332"/>
                <a:gd name="T74" fmla="*/ 165 w 331"/>
                <a:gd name="T75" fmla="*/ 17 h 332"/>
                <a:gd name="T76" fmla="*/ 183 w 331"/>
                <a:gd name="T77" fmla="*/ 0 h 332"/>
                <a:gd name="T78" fmla="*/ 188 w 331"/>
                <a:gd name="T79" fmla="*/ 0 h 332"/>
                <a:gd name="T80" fmla="*/ 177 w 331"/>
                <a:gd name="T81" fmla="*/ 17 h 332"/>
                <a:gd name="T82" fmla="*/ 177 w 331"/>
                <a:gd name="T83" fmla="*/ 40 h 332"/>
                <a:gd name="T84" fmla="*/ 200 w 331"/>
                <a:gd name="T85" fmla="*/ 63 h 332"/>
                <a:gd name="T86" fmla="*/ 280 w 331"/>
                <a:gd name="T87" fmla="*/ 149 h 332"/>
                <a:gd name="T88" fmla="*/ 303 w 331"/>
                <a:gd name="T89" fmla="*/ 160 h 332"/>
                <a:gd name="T90" fmla="*/ 325 w 331"/>
                <a:gd name="T91" fmla="*/ 143 h 332"/>
                <a:gd name="T92" fmla="*/ 331 w 331"/>
                <a:gd name="T93" fmla="*/ 149 h 332"/>
                <a:gd name="T94" fmla="*/ 325 w 331"/>
                <a:gd name="T95" fmla="*/ 155 h 332"/>
                <a:gd name="T96" fmla="*/ 308 w 331"/>
                <a:gd name="T97" fmla="*/ 177 h 332"/>
                <a:gd name="T98" fmla="*/ 280 w 331"/>
                <a:gd name="T99" fmla="*/ 206 h 3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1"/>
                <a:gd name="T151" fmla="*/ 0 h 332"/>
                <a:gd name="T152" fmla="*/ 331 w 331"/>
                <a:gd name="T153" fmla="*/ 332 h 3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1" h="332">
                  <a:moveTo>
                    <a:pt x="263" y="223"/>
                  </a:moveTo>
                  <a:lnTo>
                    <a:pt x="263" y="223"/>
                  </a:lnTo>
                  <a:lnTo>
                    <a:pt x="257" y="217"/>
                  </a:lnTo>
                  <a:lnTo>
                    <a:pt x="263" y="206"/>
                  </a:lnTo>
                  <a:lnTo>
                    <a:pt x="268" y="200"/>
                  </a:lnTo>
                  <a:lnTo>
                    <a:pt x="268" y="189"/>
                  </a:lnTo>
                  <a:lnTo>
                    <a:pt x="263" y="183"/>
                  </a:lnTo>
                  <a:lnTo>
                    <a:pt x="257" y="172"/>
                  </a:lnTo>
                  <a:lnTo>
                    <a:pt x="245" y="160"/>
                  </a:lnTo>
                  <a:lnTo>
                    <a:pt x="211" y="126"/>
                  </a:lnTo>
                  <a:lnTo>
                    <a:pt x="131" y="212"/>
                  </a:lnTo>
                  <a:lnTo>
                    <a:pt x="160" y="240"/>
                  </a:lnTo>
                  <a:lnTo>
                    <a:pt x="177" y="257"/>
                  </a:lnTo>
                  <a:lnTo>
                    <a:pt x="188" y="263"/>
                  </a:lnTo>
                  <a:lnTo>
                    <a:pt x="194" y="263"/>
                  </a:lnTo>
                  <a:lnTo>
                    <a:pt x="205" y="263"/>
                  </a:lnTo>
                  <a:lnTo>
                    <a:pt x="217" y="257"/>
                  </a:lnTo>
                  <a:lnTo>
                    <a:pt x="223" y="257"/>
                  </a:lnTo>
                  <a:lnTo>
                    <a:pt x="223" y="263"/>
                  </a:lnTo>
                  <a:lnTo>
                    <a:pt x="211" y="269"/>
                  </a:lnTo>
                  <a:lnTo>
                    <a:pt x="200" y="280"/>
                  </a:lnTo>
                  <a:lnTo>
                    <a:pt x="188" y="292"/>
                  </a:lnTo>
                  <a:lnTo>
                    <a:pt x="177" y="303"/>
                  </a:lnTo>
                  <a:lnTo>
                    <a:pt x="165" y="320"/>
                  </a:lnTo>
                  <a:lnTo>
                    <a:pt x="154" y="332"/>
                  </a:lnTo>
                  <a:lnTo>
                    <a:pt x="148" y="332"/>
                  </a:lnTo>
                  <a:lnTo>
                    <a:pt x="148" y="326"/>
                  </a:lnTo>
                  <a:lnTo>
                    <a:pt x="154" y="315"/>
                  </a:lnTo>
                  <a:lnTo>
                    <a:pt x="160" y="309"/>
                  </a:lnTo>
                  <a:lnTo>
                    <a:pt x="160" y="297"/>
                  </a:lnTo>
                  <a:lnTo>
                    <a:pt x="154" y="292"/>
                  </a:lnTo>
                  <a:lnTo>
                    <a:pt x="148" y="280"/>
                  </a:lnTo>
                  <a:lnTo>
                    <a:pt x="137" y="269"/>
                  </a:lnTo>
                  <a:lnTo>
                    <a:pt x="68" y="200"/>
                  </a:lnTo>
                  <a:lnTo>
                    <a:pt x="51" y="183"/>
                  </a:lnTo>
                  <a:lnTo>
                    <a:pt x="45" y="177"/>
                  </a:lnTo>
                  <a:lnTo>
                    <a:pt x="34" y="172"/>
                  </a:lnTo>
                  <a:lnTo>
                    <a:pt x="28" y="172"/>
                  </a:lnTo>
                  <a:lnTo>
                    <a:pt x="17" y="177"/>
                  </a:lnTo>
                  <a:lnTo>
                    <a:pt x="5" y="189"/>
                  </a:lnTo>
                  <a:lnTo>
                    <a:pt x="0" y="183"/>
                  </a:lnTo>
                  <a:lnTo>
                    <a:pt x="11" y="172"/>
                  </a:lnTo>
                  <a:lnTo>
                    <a:pt x="28" y="155"/>
                  </a:lnTo>
                  <a:lnTo>
                    <a:pt x="40" y="143"/>
                  </a:lnTo>
                  <a:lnTo>
                    <a:pt x="51" y="132"/>
                  </a:lnTo>
                  <a:lnTo>
                    <a:pt x="63" y="120"/>
                  </a:lnTo>
                  <a:lnTo>
                    <a:pt x="68" y="109"/>
                  </a:lnTo>
                  <a:lnTo>
                    <a:pt x="74" y="109"/>
                  </a:lnTo>
                  <a:lnTo>
                    <a:pt x="74" y="115"/>
                  </a:lnTo>
                  <a:lnTo>
                    <a:pt x="68" y="126"/>
                  </a:lnTo>
                  <a:lnTo>
                    <a:pt x="68" y="137"/>
                  </a:lnTo>
                  <a:lnTo>
                    <a:pt x="68" y="149"/>
                  </a:lnTo>
                  <a:lnTo>
                    <a:pt x="80" y="160"/>
                  </a:lnTo>
                  <a:lnTo>
                    <a:pt x="91" y="172"/>
                  </a:lnTo>
                  <a:lnTo>
                    <a:pt x="120" y="200"/>
                  </a:lnTo>
                  <a:lnTo>
                    <a:pt x="205" y="120"/>
                  </a:lnTo>
                  <a:lnTo>
                    <a:pt x="171" y="92"/>
                  </a:lnTo>
                  <a:lnTo>
                    <a:pt x="160" y="80"/>
                  </a:lnTo>
                  <a:lnTo>
                    <a:pt x="148" y="69"/>
                  </a:lnTo>
                  <a:lnTo>
                    <a:pt x="143" y="69"/>
                  </a:lnTo>
                  <a:lnTo>
                    <a:pt x="131" y="69"/>
                  </a:lnTo>
                  <a:lnTo>
                    <a:pt x="125" y="69"/>
                  </a:lnTo>
                  <a:lnTo>
                    <a:pt x="120" y="75"/>
                  </a:lnTo>
                  <a:lnTo>
                    <a:pt x="114" y="75"/>
                  </a:lnTo>
                  <a:lnTo>
                    <a:pt x="108" y="69"/>
                  </a:lnTo>
                  <a:lnTo>
                    <a:pt x="131" y="57"/>
                  </a:lnTo>
                  <a:lnTo>
                    <a:pt x="148" y="35"/>
                  </a:lnTo>
                  <a:lnTo>
                    <a:pt x="160" y="29"/>
                  </a:lnTo>
                  <a:lnTo>
                    <a:pt x="165" y="17"/>
                  </a:lnTo>
                  <a:lnTo>
                    <a:pt x="177" y="6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188" y="6"/>
                  </a:lnTo>
                  <a:lnTo>
                    <a:pt x="177" y="17"/>
                  </a:lnTo>
                  <a:lnTo>
                    <a:pt x="177" y="29"/>
                  </a:lnTo>
                  <a:lnTo>
                    <a:pt x="177" y="40"/>
                  </a:lnTo>
                  <a:lnTo>
                    <a:pt x="183" y="52"/>
                  </a:lnTo>
                  <a:lnTo>
                    <a:pt x="200" y="63"/>
                  </a:lnTo>
                  <a:lnTo>
                    <a:pt x="268" y="132"/>
                  </a:lnTo>
                  <a:lnTo>
                    <a:pt x="280" y="149"/>
                  </a:lnTo>
                  <a:lnTo>
                    <a:pt x="291" y="155"/>
                  </a:lnTo>
                  <a:lnTo>
                    <a:pt x="303" y="160"/>
                  </a:lnTo>
                  <a:lnTo>
                    <a:pt x="314" y="155"/>
                  </a:lnTo>
                  <a:lnTo>
                    <a:pt x="325" y="143"/>
                  </a:lnTo>
                  <a:lnTo>
                    <a:pt x="331" y="143"/>
                  </a:lnTo>
                  <a:lnTo>
                    <a:pt x="331" y="149"/>
                  </a:lnTo>
                  <a:lnTo>
                    <a:pt x="325" y="155"/>
                  </a:lnTo>
                  <a:lnTo>
                    <a:pt x="314" y="166"/>
                  </a:lnTo>
                  <a:lnTo>
                    <a:pt x="308" y="177"/>
                  </a:lnTo>
                  <a:lnTo>
                    <a:pt x="297" y="183"/>
                  </a:lnTo>
                  <a:lnTo>
                    <a:pt x="280" y="206"/>
                  </a:lnTo>
                  <a:lnTo>
                    <a:pt x="263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Line 94">
              <a:extLst>
                <a:ext uri="{FF2B5EF4-FFF2-40B4-BE49-F238E27FC236}">
                  <a16:creationId xmlns:a16="http://schemas.microsoft.com/office/drawing/2014/main" id="{62C7F483-B76E-3063-E988-E45E87C4A8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2666"/>
              <a:ext cx="145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65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Line 95">
              <a:extLst>
                <a:ext uri="{FF2B5EF4-FFF2-40B4-BE49-F238E27FC236}">
                  <a16:creationId xmlns:a16="http://schemas.microsoft.com/office/drawing/2014/main" id="{3A9A5513-8C97-3A25-393D-60E6E1BED6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1638"/>
              <a:ext cx="145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65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Freeform 96">
              <a:extLst>
                <a:ext uri="{FF2B5EF4-FFF2-40B4-BE49-F238E27FC236}">
                  <a16:creationId xmlns:a16="http://schemas.microsoft.com/office/drawing/2014/main" id="{4A9551D3-692C-AA12-48A7-B5FE805AF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1352"/>
              <a:ext cx="103" cy="137"/>
            </a:xfrm>
            <a:custGeom>
              <a:avLst/>
              <a:gdLst>
                <a:gd name="T0" fmla="*/ 46 w 103"/>
                <a:gd name="T1" fmla="*/ 11 h 137"/>
                <a:gd name="T2" fmla="*/ 46 w 103"/>
                <a:gd name="T3" fmla="*/ 34 h 137"/>
                <a:gd name="T4" fmla="*/ 57 w 103"/>
                <a:gd name="T5" fmla="*/ 63 h 137"/>
                <a:gd name="T6" fmla="*/ 80 w 103"/>
                <a:gd name="T7" fmla="*/ 57 h 137"/>
                <a:gd name="T8" fmla="*/ 86 w 103"/>
                <a:gd name="T9" fmla="*/ 46 h 137"/>
                <a:gd name="T10" fmla="*/ 92 w 103"/>
                <a:gd name="T11" fmla="*/ 51 h 137"/>
                <a:gd name="T12" fmla="*/ 92 w 103"/>
                <a:gd name="T13" fmla="*/ 69 h 137"/>
                <a:gd name="T14" fmla="*/ 92 w 103"/>
                <a:gd name="T15" fmla="*/ 80 h 137"/>
                <a:gd name="T16" fmla="*/ 86 w 103"/>
                <a:gd name="T17" fmla="*/ 80 h 137"/>
                <a:gd name="T18" fmla="*/ 80 w 103"/>
                <a:gd name="T19" fmla="*/ 74 h 137"/>
                <a:gd name="T20" fmla="*/ 57 w 103"/>
                <a:gd name="T21" fmla="*/ 69 h 137"/>
                <a:gd name="T22" fmla="*/ 46 w 103"/>
                <a:gd name="T23" fmla="*/ 97 h 137"/>
                <a:gd name="T24" fmla="*/ 52 w 103"/>
                <a:gd name="T25" fmla="*/ 120 h 137"/>
                <a:gd name="T26" fmla="*/ 69 w 103"/>
                <a:gd name="T27" fmla="*/ 131 h 137"/>
                <a:gd name="T28" fmla="*/ 69 w 103"/>
                <a:gd name="T29" fmla="*/ 131 h 137"/>
                <a:gd name="T30" fmla="*/ 57 w 103"/>
                <a:gd name="T31" fmla="*/ 131 h 137"/>
                <a:gd name="T32" fmla="*/ 35 w 103"/>
                <a:gd name="T33" fmla="*/ 131 h 137"/>
                <a:gd name="T34" fmla="*/ 6 w 103"/>
                <a:gd name="T35" fmla="*/ 137 h 137"/>
                <a:gd name="T36" fmla="*/ 6 w 103"/>
                <a:gd name="T37" fmla="*/ 131 h 137"/>
                <a:gd name="T38" fmla="*/ 12 w 103"/>
                <a:gd name="T39" fmla="*/ 126 h 137"/>
                <a:gd name="T40" fmla="*/ 23 w 103"/>
                <a:gd name="T41" fmla="*/ 114 h 137"/>
                <a:gd name="T42" fmla="*/ 23 w 103"/>
                <a:gd name="T43" fmla="*/ 34 h 137"/>
                <a:gd name="T44" fmla="*/ 17 w 103"/>
                <a:gd name="T45" fmla="*/ 11 h 137"/>
                <a:gd name="T46" fmla="*/ 0 w 103"/>
                <a:gd name="T47" fmla="*/ 6 h 137"/>
                <a:gd name="T48" fmla="*/ 0 w 103"/>
                <a:gd name="T49" fmla="*/ 0 h 137"/>
                <a:gd name="T50" fmla="*/ 17 w 103"/>
                <a:gd name="T51" fmla="*/ 0 h 137"/>
                <a:gd name="T52" fmla="*/ 63 w 103"/>
                <a:gd name="T53" fmla="*/ 0 h 137"/>
                <a:gd name="T54" fmla="*/ 97 w 103"/>
                <a:gd name="T55" fmla="*/ 0 h 137"/>
                <a:gd name="T56" fmla="*/ 103 w 103"/>
                <a:gd name="T57" fmla="*/ 6 h 137"/>
                <a:gd name="T58" fmla="*/ 103 w 103"/>
                <a:gd name="T59" fmla="*/ 17 h 137"/>
                <a:gd name="T60" fmla="*/ 103 w 103"/>
                <a:gd name="T61" fmla="*/ 29 h 137"/>
                <a:gd name="T62" fmla="*/ 97 w 103"/>
                <a:gd name="T63" fmla="*/ 23 h 137"/>
                <a:gd name="T64" fmla="*/ 92 w 103"/>
                <a:gd name="T65" fmla="*/ 11 h 137"/>
                <a:gd name="T66" fmla="*/ 69 w 103"/>
                <a:gd name="T67" fmla="*/ 11 h 1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137"/>
                <a:gd name="T104" fmla="*/ 103 w 103"/>
                <a:gd name="T105" fmla="*/ 137 h 13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137">
                  <a:moveTo>
                    <a:pt x="69" y="11"/>
                  </a:moveTo>
                  <a:lnTo>
                    <a:pt x="46" y="11"/>
                  </a:lnTo>
                  <a:lnTo>
                    <a:pt x="46" y="17"/>
                  </a:lnTo>
                  <a:lnTo>
                    <a:pt x="46" y="34"/>
                  </a:lnTo>
                  <a:lnTo>
                    <a:pt x="46" y="63"/>
                  </a:lnTo>
                  <a:lnTo>
                    <a:pt x="57" y="63"/>
                  </a:lnTo>
                  <a:lnTo>
                    <a:pt x="69" y="63"/>
                  </a:lnTo>
                  <a:lnTo>
                    <a:pt x="80" y="57"/>
                  </a:lnTo>
                  <a:lnTo>
                    <a:pt x="86" y="46"/>
                  </a:lnTo>
                  <a:lnTo>
                    <a:pt x="92" y="51"/>
                  </a:lnTo>
                  <a:lnTo>
                    <a:pt x="92" y="57"/>
                  </a:lnTo>
                  <a:lnTo>
                    <a:pt x="92" y="69"/>
                  </a:lnTo>
                  <a:lnTo>
                    <a:pt x="92" y="74"/>
                  </a:lnTo>
                  <a:lnTo>
                    <a:pt x="92" y="80"/>
                  </a:lnTo>
                  <a:lnTo>
                    <a:pt x="86" y="80"/>
                  </a:lnTo>
                  <a:lnTo>
                    <a:pt x="80" y="74"/>
                  </a:lnTo>
                  <a:lnTo>
                    <a:pt x="69" y="69"/>
                  </a:lnTo>
                  <a:lnTo>
                    <a:pt x="57" y="69"/>
                  </a:lnTo>
                  <a:lnTo>
                    <a:pt x="46" y="69"/>
                  </a:lnTo>
                  <a:lnTo>
                    <a:pt x="46" y="97"/>
                  </a:lnTo>
                  <a:lnTo>
                    <a:pt x="46" y="114"/>
                  </a:lnTo>
                  <a:lnTo>
                    <a:pt x="52" y="120"/>
                  </a:lnTo>
                  <a:lnTo>
                    <a:pt x="57" y="126"/>
                  </a:lnTo>
                  <a:lnTo>
                    <a:pt x="69" y="131"/>
                  </a:lnTo>
                  <a:lnTo>
                    <a:pt x="69" y="137"/>
                  </a:lnTo>
                  <a:lnTo>
                    <a:pt x="57" y="131"/>
                  </a:lnTo>
                  <a:lnTo>
                    <a:pt x="46" y="131"/>
                  </a:lnTo>
                  <a:lnTo>
                    <a:pt x="35" y="131"/>
                  </a:lnTo>
                  <a:lnTo>
                    <a:pt x="17" y="131"/>
                  </a:lnTo>
                  <a:lnTo>
                    <a:pt x="6" y="137"/>
                  </a:lnTo>
                  <a:lnTo>
                    <a:pt x="6" y="131"/>
                  </a:lnTo>
                  <a:lnTo>
                    <a:pt x="12" y="126"/>
                  </a:lnTo>
                  <a:lnTo>
                    <a:pt x="23" y="120"/>
                  </a:lnTo>
                  <a:lnTo>
                    <a:pt x="23" y="114"/>
                  </a:lnTo>
                  <a:lnTo>
                    <a:pt x="23" y="97"/>
                  </a:lnTo>
                  <a:lnTo>
                    <a:pt x="23" y="34"/>
                  </a:lnTo>
                  <a:lnTo>
                    <a:pt x="23" y="23"/>
                  </a:lnTo>
                  <a:lnTo>
                    <a:pt x="17" y="11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40" y="0"/>
                  </a:lnTo>
                  <a:lnTo>
                    <a:pt x="63" y="0"/>
                  </a:lnTo>
                  <a:lnTo>
                    <a:pt x="80" y="0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03" y="6"/>
                  </a:lnTo>
                  <a:lnTo>
                    <a:pt x="103" y="11"/>
                  </a:lnTo>
                  <a:lnTo>
                    <a:pt x="103" y="17"/>
                  </a:lnTo>
                  <a:lnTo>
                    <a:pt x="103" y="29"/>
                  </a:lnTo>
                  <a:lnTo>
                    <a:pt x="97" y="23"/>
                  </a:lnTo>
                  <a:lnTo>
                    <a:pt x="97" y="17"/>
                  </a:lnTo>
                  <a:lnTo>
                    <a:pt x="92" y="11"/>
                  </a:lnTo>
                  <a:lnTo>
                    <a:pt x="80" y="11"/>
                  </a:lnTo>
                  <a:lnTo>
                    <a:pt x="69" y="11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0" name="Freeform 97">
              <a:extLst>
                <a:ext uri="{FF2B5EF4-FFF2-40B4-BE49-F238E27FC236}">
                  <a16:creationId xmlns:a16="http://schemas.microsoft.com/office/drawing/2014/main" id="{8876AEEF-0885-5376-1CE9-279009BFB3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8" y="1346"/>
              <a:ext cx="154" cy="143"/>
            </a:xfrm>
            <a:custGeom>
              <a:avLst/>
              <a:gdLst>
                <a:gd name="T0" fmla="*/ 0 w 154"/>
                <a:gd name="T1" fmla="*/ 75 h 143"/>
                <a:gd name="T2" fmla="*/ 5 w 154"/>
                <a:gd name="T3" fmla="*/ 52 h 143"/>
                <a:gd name="T4" fmla="*/ 11 w 154"/>
                <a:gd name="T5" fmla="*/ 35 h 143"/>
                <a:gd name="T6" fmla="*/ 28 w 154"/>
                <a:gd name="T7" fmla="*/ 17 h 143"/>
                <a:gd name="T8" fmla="*/ 51 w 154"/>
                <a:gd name="T9" fmla="*/ 6 h 143"/>
                <a:gd name="T10" fmla="*/ 80 w 154"/>
                <a:gd name="T11" fmla="*/ 0 h 143"/>
                <a:gd name="T12" fmla="*/ 103 w 154"/>
                <a:gd name="T13" fmla="*/ 6 h 143"/>
                <a:gd name="T14" fmla="*/ 120 w 154"/>
                <a:gd name="T15" fmla="*/ 17 h 143"/>
                <a:gd name="T16" fmla="*/ 137 w 154"/>
                <a:gd name="T17" fmla="*/ 29 h 143"/>
                <a:gd name="T18" fmla="*/ 148 w 154"/>
                <a:gd name="T19" fmla="*/ 52 h 143"/>
                <a:gd name="T20" fmla="*/ 154 w 154"/>
                <a:gd name="T21" fmla="*/ 69 h 143"/>
                <a:gd name="T22" fmla="*/ 148 w 154"/>
                <a:gd name="T23" fmla="*/ 92 h 143"/>
                <a:gd name="T24" fmla="*/ 137 w 154"/>
                <a:gd name="T25" fmla="*/ 115 h 143"/>
                <a:gd name="T26" fmla="*/ 120 w 154"/>
                <a:gd name="T27" fmla="*/ 126 h 143"/>
                <a:gd name="T28" fmla="*/ 97 w 154"/>
                <a:gd name="T29" fmla="*/ 137 h 143"/>
                <a:gd name="T30" fmla="*/ 74 w 154"/>
                <a:gd name="T31" fmla="*/ 143 h 143"/>
                <a:gd name="T32" fmla="*/ 51 w 154"/>
                <a:gd name="T33" fmla="*/ 137 h 143"/>
                <a:gd name="T34" fmla="*/ 28 w 154"/>
                <a:gd name="T35" fmla="*/ 132 h 143"/>
                <a:gd name="T36" fmla="*/ 11 w 154"/>
                <a:gd name="T37" fmla="*/ 115 h 143"/>
                <a:gd name="T38" fmla="*/ 0 w 154"/>
                <a:gd name="T39" fmla="*/ 97 h 143"/>
                <a:gd name="T40" fmla="*/ 0 w 154"/>
                <a:gd name="T41" fmla="*/ 75 h 143"/>
                <a:gd name="T42" fmla="*/ 23 w 154"/>
                <a:gd name="T43" fmla="*/ 69 h 143"/>
                <a:gd name="T44" fmla="*/ 23 w 154"/>
                <a:gd name="T45" fmla="*/ 86 h 143"/>
                <a:gd name="T46" fmla="*/ 28 w 154"/>
                <a:gd name="T47" fmla="*/ 103 h 143"/>
                <a:gd name="T48" fmla="*/ 40 w 154"/>
                <a:gd name="T49" fmla="*/ 120 h 143"/>
                <a:gd name="T50" fmla="*/ 51 w 154"/>
                <a:gd name="T51" fmla="*/ 126 h 143"/>
                <a:gd name="T52" fmla="*/ 63 w 154"/>
                <a:gd name="T53" fmla="*/ 132 h 143"/>
                <a:gd name="T54" fmla="*/ 80 w 154"/>
                <a:gd name="T55" fmla="*/ 137 h 143"/>
                <a:gd name="T56" fmla="*/ 97 w 154"/>
                <a:gd name="T57" fmla="*/ 132 h 143"/>
                <a:gd name="T58" fmla="*/ 108 w 154"/>
                <a:gd name="T59" fmla="*/ 126 h 143"/>
                <a:gd name="T60" fmla="*/ 120 w 154"/>
                <a:gd name="T61" fmla="*/ 115 h 143"/>
                <a:gd name="T62" fmla="*/ 125 w 154"/>
                <a:gd name="T63" fmla="*/ 97 h 143"/>
                <a:gd name="T64" fmla="*/ 131 w 154"/>
                <a:gd name="T65" fmla="*/ 80 h 143"/>
                <a:gd name="T66" fmla="*/ 125 w 154"/>
                <a:gd name="T67" fmla="*/ 57 h 143"/>
                <a:gd name="T68" fmla="*/ 120 w 154"/>
                <a:gd name="T69" fmla="*/ 40 h 143"/>
                <a:gd name="T70" fmla="*/ 108 w 154"/>
                <a:gd name="T71" fmla="*/ 29 h 143"/>
                <a:gd name="T72" fmla="*/ 97 w 154"/>
                <a:gd name="T73" fmla="*/ 17 h 143"/>
                <a:gd name="T74" fmla="*/ 85 w 154"/>
                <a:gd name="T75" fmla="*/ 12 h 143"/>
                <a:gd name="T76" fmla="*/ 74 w 154"/>
                <a:gd name="T77" fmla="*/ 12 h 143"/>
                <a:gd name="T78" fmla="*/ 57 w 154"/>
                <a:gd name="T79" fmla="*/ 12 h 143"/>
                <a:gd name="T80" fmla="*/ 40 w 154"/>
                <a:gd name="T81" fmla="*/ 17 h 143"/>
                <a:gd name="T82" fmla="*/ 28 w 154"/>
                <a:gd name="T83" fmla="*/ 29 h 143"/>
                <a:gd name="T84" fmla="*/ 23 w 154"/>
                <a:gd name="T85" fmla="*/ 46 h 143"/>
                <a:gd name="T86" fmla="*/ 23 w 154"/>
                <a:gd name="T87" fmla="*/ 69 h 1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4"/>
                <a:gd name="T133" fmla="*/ 0 h 143"/>
                <a:gd name="T134" fmla="*/ 154 w 154"/>
                <a:gd name="T135" fmla="*/ 143 h 1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4" h="143">
                  <a:moveTo>
                    <a:pt x="0" y="75"/>
                  </a:moveTo>
                  <a:lnTo>
                    <a:pt x="5" y="52"/>
                  </a:lnTo>
                  <a:lnTo>
                    <a:pt x="11" y="35"/>
                  </a:lnTo>
                  <a:lnTo>
                    <a:pt x="28" y="17"/>
                  </a:lnTo>
                  <a:lnTo>
                    <a:pt x="51" y="6"/>
                  </a:lnTo>
                  <a:lnTo>
                    <a:pt x="80" y="0"/>
                  </a:lnTo>
                  <a:lnTo>
                    <a:pt x="103" y="6"/>
                  </a:lnTo>
                  <a:lnTo>
                    <a:pt x="120" y="17"/>
                  </a:lnTo>
                  <a:lnTo>
                    <a:pt x="137" y="29"/>
                  </a:lnTo>
                  <a:lnTo>
                    <a:pt x="148" y="52"/>
                  </a:lnTo>
                  <a:lnTo>
                    <a:pt x="154" y="69"/>
                  </a:lnTo>
                  <a:lnTo>
                    <a:pt x="148" y="92"/>
                  </a:lnTo>
                  <a:lnTo>
                    <a:pt x="137" y="115"/>
                  </a:lnTo>
                  <a:lnTo>
                    <a:pt x="120" y="126"/>
                  </a:lnTo>
                  <a:lnTo>
                    <a:pt x="97" y="137"/>
                  </a:lnTo>
                  <a:lnTo>
                    <a:pt x="74" y="143"/>
                  </a:lnTo>
                  <a:lnTo>
                    <a:pt x="51" y="137"/>
                  </a:lnTo>
                  <a:lnTo>
                    <a:pt x="28" y="132"/>
                  </a:lnTo>
                  <a:lnTo>
                    <a:pt x="11" y="115"/>
                  </a:lnTo>
                  <a:lnTo>
                    <a:pt x="0" y="97"/>
                  </a:lnTo>
                  <a:lnTo>
                    <a:pt x="0" y="75"/>
                  </a:lnTo>
                  <a:close/>
                  <a:moveTo>
                    <a:pt x="23" y="69"/>
                  </a:moveTo>
                  <a:lnTo>
                    <a:pt x="23" y="86"/>
                  </a:lnTo>
                  <a:lnTo>
                    <a:pt x="28" y="103"/>
                  </a:lnTo>
                  <a:lnTo>
                    <a:pt x="40" y="120"/>
                  </a:lnTo>
                  <a:lnTo>
                    <a:pt x="51" y="126"/>
                  </a:lnTo>
                  <a:lnTo>
                    <a:pt x="63" y="132"/>
                  </a:lnTo>
                  <a:lnTo>
                    <a:pt x="80" y="137"/>
                  </a:lnTo>
                  <a:lnTo>
                    <a:pt x="97" y="132"/>
                  </a:lnTo>
                  <a:lnTo>
                    <a:pt x="108" y="126"/>
                  </a:lnTo>
                  <a:lnTo>
                    <a:pt x="120" y="115"/>
                  </a:lnTo>
                  <a:lnTo>
                    <a:pt x="125" y="97"/>
                  </a:lnTo>
                  <a:lnTo>
                    <a:pt x="131" y="80"/>
                  </a:lnTo>
                  <a:lnTo>
                    <a:pt x="125" y="57"/>
                  </a:lnTo>
                  <a:lnTo>
                    <a:pt x="120" y="40"/>
                  </a:lnTo>
                  <a:lnTo>
                    <a:pt x="108" y="29"/>
                  </a:lnTo>
                  <a:lnTo>
                    <a:pt x="97" y="17"/>
                  </a:lnTo>
                  <a:lnTo>
                    <a:pt x="85" y="12"/>
                  </a:lnTo>
                  <a:lnTo>
                    <a:pt x="74" y="12"/>
                  </a:lnTo>
                  <a:lnTo>
                    <a:pt x="57" y="12"/>
                  </a:lnTo>
                  <a:lnTo>
                    <a:pt x="40" y="17"/>
                  </a:lnTo>
                  <a:lnTo>
                    <a:pt x="28" y="29"/>
                  </a:lnTo>
                  <a:lnTo>
                    <a:pt x="23" y="46"/>
                  </a:lnTo>
                  <a:lnTo>
                    <a:pt x="23" y="69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Freeform 98">
              <a:extLst>
                <a:ext uri="{FF2B5EF4-FFF2-40B4-BE49-F238E27FC236}">
                  <a16:creationId xmlns:a16="http://schemas.microsoft.com/office/drawing/2014/main" id="{060950F6-3CB6-579E-105F-EAFC4278F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9" y="1352"/>
              <a:ext cx="160" cy="137"/>
            </a:xfrm>
            <a:custGeom>
              <a:avLst/>
              <a:gdLst>
                <a:gd name="T0" fmla="*/ 137 w 160"/>
                <a:gd name="T1" fmla="*/ 86 h 137"/>
                <a:gd name="T2" fmla="*/ 137 w 160"/>
                <a:gd name="T3" fmla="*/ 103 h 137"/>
                <a:gd name="T4" fmla="*/ 132 w 160"/>
                <a:gd name="T5" fmla="*/ 114 h 137"/>
                <a:gd name="T6" fmla="*/ 114 w 160"/>
                <a:gd name="T7" fmla="*/ 126 h 137"/>
                <a:gd name="T8" fmla="*/ 103 w 160"/>
                <a:gd name="T9" fmla="*/ 137 h 137"/>
                <a:gd name="T10" fmla="*/ 80 w 160"/>
                <a:gd name="T11" fmla="*/ 137 h 137"/>
                <a:gd name="T12" fmla="*/ 63 w 160"/>
                <a:gd name="T13" fmla="*/ 137 h 137"/>
                <a:gd name="T14" fmla="*/ 46 w 160"/>
                <a:gd name="T15" fmla="*/ 126 h 137"/>
                <a:gd name="T16" fmla="*/ 34 w 160"/>
                <a:gd name="T17" fmla="*/ 120 h 137"/>
                <a:gd name="T18" fmla="*/ 23 w 160"/>
                <a:gd name="T19" fmla="*/ 103 h 137"/>
                <a:gd name="T20" fmla="*/ 23 w 160"/>
                <a:gd name="T21" fmla="*/ 86 h 137"/>
                <a:gd name="T22" fmla="*/ 23 w 160"/>
                <a:gd name="T23" fmla="*/ 34 h 137"/>
                <a:gd name="T24" fmla="*/ 23 w 160"/>
                <a:gd name="T25" fmla="*/ 23 h 137"/>
                <a:gd name="T26" fmla="*/ 17 w 160"/>
                <a:gd name="T27" fmla="*/ 11 h 137"/>
                <a:gd name="T28" fmla="*/ 12 w 160"/>
                <a:gd name="T29" fmla="*/ 6 h 137"/>
                <a:gd name="T30" fmla="*/ 0 w 160"/>
                <a:gd name="T31" fmla="*/ 6 h 137"/>
                <a:gd name="T32" fmla="*/ 0 w 160"/>
                <a:gd name="T33" fmla="*/ 6 h 137"/>
                <a:gd name="T34" fmla="*/ 0 w 160"/>
                <a:gd name="T35" fmla="*/ 0 h 137"/>
                <a:gd name="T36" fmla="*/ 0 w 160"/>
                <a:gd name="T37" fmla="*/ 0 h 137"/>
                <a:gd name="T38" fmla="*/ 17 w 160"/>
                <a:gd name="T39" fmla="*/ 0 h 137"/>
                <a:gd name="T40" fmla="*/ 34 w 160"/>
                <a:gd name="T41" fmla="*/ 0 h 137"/>
                <a:gd name="T42" fmla="*/ 46 w 160"/>
                <a:gd name="T43" fmla="*/ 0 h 137"/>
                <a:gd name="T44" fmla="*/ 57 w 160"/>
                <a:gd name="T45" fmla="*/ 0 h 137"/>
                <a:gd name="T46" fmla="*/ 63 w 160"/>
                <a:gd name="T47" fmla="*/ 0 h 137"/>
                <a:gd name="T48" fmla="*/ 63 w 160"/>
                <a:gd name="T49" fmla="*/ 0 h 137"/>
                <a:gd name="T50" fmla="*/ 63 w 160"/>
                <a:gd name="T51" fmla="*/ 6 h 137"/>
                <a:gd name="T52" fmla="*/ 63 w 160"/>
                <a:gd name="T53" fmla="*/ 6 h 137"/>
                <a:gd name="T54" fmla="*/ 52 w 160"/>
                <a:gd name="T55" fmla="*/ 6 h 137"/>
                <a:gd name="T56" fmla="*/ 46 w 160"/>
                <a:gd name="T57" fmla="*/ 11 h 137"/>
                <a:gd name="T58" fmla="*/ 46 w 160"/>
                <a:gd name="T59" fmla="*/ 23 h 137"/>
                <a:gd name="T60" fmla="*/ 46 w 160"/>
                <a:gd name="T61" fmla="*/ 34 h 137"/>
                <a:gd name="T62" fmla="*/ 46 w 160"/>
                <a:gd name="T63" fmla="*/ 80 h 137"/>
                <a:gd name="T64" fmla="*/ 46 w 160"/>
                <a:gd name="T65" fmla="*/ 97 h 137"/>
                <a:gd name="T66" fmla="*/ 52 w 160"/>
                <a:gd name="T67" fmla="*/ 109 h 137"/>
                <a:gd name="T68" fmla="*/ 63 w 160"/>
                <a:gd name="T69" fmla="*/ 120 h 137"/>
                <a:gd name="T70" fmla="*/ 74 w 160"/>
                <a:gd name="T71" fmla="*/ 126 h 137"/>
                <a:gd name="T72" fmla="*/ 86 w 160"/>
                <a:gd name="T73" fmla="*/ 126 h 137"/>
                <a:gd name="T74" fmla="*/ 103 w 160"/>
                <a:gd name="T75" fmla="*/ 126 h 137"/>
                <a:gd name="T76" fmla="*/ 120 w 160"/>
                <a:gd name="T77" fmla="*/ 114 h 137"/>
                <a:gd name="T78" fmla="*/ 126 w 160"/>
                <a:gd name="T79" fmla="*/ 103 h 137"/>
                <a:gd name="T80" fmla="*/ 126 w 160"/>
                <a:gd name="T81" fmla="*/ 86 h 137"/>
                <a:gd name="T82" fmla="*/ 126 w 160"/>
                <a:gd name="T83" fmla="*/ 34 h 137"/>
                <a:gd name="T84" fmla="*/ 126 w 160"/>
                <a:gd name="T85" fmla="*/ 23 h 137"/>
                <a:gd name="T86" fmla="*/ 126 w 160"/>
                <a:gd name="T87" fmla="*/ 11 h 137"/>
                <a:gd name="T88" fmla="*/ 120 w 160"/>
                <a:gd name="T89" fmla="*/ 6 h 137"/>
                <a:gd name="T90" fmla="*/ 109 w 160"/>
                <a:gd name="T91" fmla="*/ 6 h 137"/>
                <a:gd name="T92" fmla="*/ 109 w 160"/>
                <a:gd name="T93" fmla="*/ 0 h 137"/>
                <a:gd name="T94" fmla="*/ 109 w 160"/>
                <a:gd name="T95" fmla="*/ 0 h 137"/>
                <a:gd name="T96" fmla="*/ 120 w 160"/>
                <a:gd name="T97" fmla="*/ 0 h 137"/>
                <a:gd name="T98" fmla="*/ 137 w 160"/>
                <a:gd name="T99" fmla="*/ 0 h 137"/>
                <a:gd name="T100" fmla="*/ 149 w 160"/>
                <a:gd name="T101" fmla="*/ 0 h 137"/>
                <a:gd name="T102" fmla="*/ 160 w 160"/>
                <a:gd name="T103" fmla="*/ 0 h 137"/>
                <a:gd name="T104" fmla="*/ 160 w 160"/>
                <a:gd name="T105" fmla="*/ 0 h 137"/>
                <a:gd name="T106" fmla="*/ 160 w 160"/>
                <a:gd name="T107" fmla="*/ 6 h 137"/>
                <a:gd name="T108" fmla="*/ 160 w 160"/>
                <a:gd name="T109" fmla="*/ 6 h 137"/>
                <a:gd name="T110" fmla="*/ 149 w 160"/>
                <a:gd name="T111" fmla="*/ 6 h 137"/>
                <a:gd name="T112" fmla="*/ 143 w 160"/>
                <a:gd name="T113" fmla="*/ 11 h 137"/>
                <a:gd name="T114" fmla="*/ 137 w 160"/>
                <a:gd name="T115" fmla="*/ 23 h 137"/>
                <a:gd name="T116" fmla="*/ 137 w 160"/>
                <a:gd name="T117" fmla="*/ 34 h 137"/>
                <a:gd name="T118" fmla="*/ 137 w 160"/>
                <a:gd name="T119" fmla="*/ 86 h 1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0"/>
                <a:gd name="T181" fmla="*/ 0 h 137"/>
                <a:gd name="T182" fmla="*/ 160 w 160"/>
                <a:gd name="T183" fmla="*/ 137 h 1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0" h="137">
                  <a:moveTo>
                    <a:pt x="137" y="86"/>
                  </a:moveTo>
                  <a:lnTo>
                    <a:pt x="137" y="103"/>
                  </a:lnTo>
                  <a:lnTo>
                    <a:pt x="132" y="114"/>
                  </a:lnTo>
                  <a:lnTo>
                    <a:pt x="114" y="126"/>
                  </a:lnTo>
                  <a:lnTo>
                    <a:pt x="103" y="137"/>
                  </a:lnTo>
                  <a:lnTo>
                    <a:pt x="80" y="137"/>
                  </a:lnTo>
                  <a:lnTo>
                    <a:pt x="63" y="137"/>
                  </a:lnTo>
                  <a:lnTo>
                    <a:pt x="46" y="126"/>
                  </a:lnTo>
                  <a:lnTo>
                    <a:pt x="34" y="120"/>
                  </a:lnTo>
                  <a:lnTo>
                    <a:pt x="23" y="103"/>
                  </a:lnTo>
                  <a:lnTo>
                    <a:pt x="23" y="86"/>
                  </a:lnTo>
                  <a:lnTo>
                    <a:pt x="23" y="34"/>
                  </a:lnTo>
                  <a:lnTo>
                    <a:pt x="23" y="23"/>
                  </a:lnTo>
                  <a:lnTo>
                    <a:pt x="17" y="11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3" y="6"/>
                  </a:lnTo>
                  <a:lnTo>
                    <a:pt x="52" y="6"/>
                  </a:lnTo>
                  <a:lnTo>
                    <a:pt x="46" y="11"/>
                  </a:lnTo>
                  <a:lnTo>
                    <a:pt x="46" y="23"/>
                  </a:lnTo>
                  <a:lnTo>
                    <a:pt x="46" y="34"/>
                  </a:lnTo>
                  <a:lnTo>
                    <a:pt x="46" y="80"/>
                  </a:lnTo>
                  <a:lnTo>
                    <a:pt x="46" y="97"/>
                  </a:lnTo>
                  <a:lnTo>
                    <a:pt x="52" y="109"/>
                  </a:lnTo>
                  <a:lnTo>
                    <a:pt x="63" y="120"/>
                  </a:lnTo>
                  <a:lnTo>
                    <a:pt x="74" y="126"/>
                  </a:lnTo>
                  <a:lnTo>
                    <a:pt x="86" y="126"/>
                  </a:lnTo>
                  <a:lnTo>
                    <a:pt x="103" y="126"/>
                  </a:lnTo>
                  <a:lnTo>
                    <a:pt x="120" y="114"/>
                  </a:lnTo>
                  <a:lnTo>
                    <a:pt x="126" y="103"/>
                  </a:lnTo>
                  <a:lnTo>
                    <a:pt x="126" y="86"/>
                  </a:lnTo>
                  <a:lnTo>
                    <a:pt x="126" y="34"/>
                  </a:lnTo>
                  <a:lnTo>
                    <a:pt x="126" y="23"/>
                  </a:lnTo>
                  <a:lnTo>
                    <a:pt x="126" y="11"/>
                  </a:lnTo>
                  <a:lnTo>
                    <a:pt x="120" y="6"/>
                  </a:lnTo>
                  <a:lnTo>
                    <a:pt x="109" y="6"/>
                  </a:lnTo>
                  <a:lnTo>
                    <a:pt x="109" y="0"/>
                  </a:lnTo>
                  <a:lnTo>
                    <a:pt x="120" y="0"/>
                  </a:lnTo>
                  <a:lnTo>
                    <a:pt x="137" y="0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60" y="6"/>
                  </a:lnTo>
                  <a:lnTo>
                    <a:pt x="149" y="6"/>
                  </a:lnTo>
                  <a:lnTo>
                    <a:pt x="143" y="11"/>
                  </a:lnTo>
                  <a:lnTo>
                    <a:pt x="137" y="23"/>
                  </a:lnTo>
                  <a:lnTo>
                    <a:pt x="137" y="34"/>
                  </a:lnTo>
                  <a:lnTo>
                    <a:pt x="137" y="86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Freeform 99">
              <a:extLst>
                <a:ext uri="{FF2B5EF4-FFF2-40B4-BE49-F238E27FC236}">
                  <a16:creationId xmlns:a16="http://schemas.microsoft.com/office/drawing/2014/main" id="{9F34DA66-DA96-B7E6-F220-1F9290C69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1352"/>
              <a:ext cx="166" cy="137"/>
            </a:xfrm>
            <a:custGeom>
              <a:avLst/>
              <a:gdLst>
                <a:gd name="T0" fmla="*/ 149 w 166"/>
                <a:gd name="T1" fmla="*/ 97 h 137"/>
                <a:gd name="T2" fmla="*/ 149 w 166"/>
                <a:gd name="T3" fmla="*/ 109 h 137"/>
                <a:gd name="T4" fmla="*/ 149 w 166"/>
                <a:gd name="T5" fmla="*/ 126 h 137"/>
                <a:gd name="T6" fmla="*/ 149 w 166"/>
                <a:gd name="T7" fmla="*/ 137 h 137"/>
                <a:gd name="T8" fmla="*/ 149 w 166"/>
                <a:gd name="T9" fmla="*/ 137 h 137"/>
                <a:gd name="T10" fmla="*/ 143 w 166"/>
                <a:gd name="T11" fmla="*/ 137 h 137"/>
                <a:gd name="T12" fmla="*/ 40 w 166"/>
                <a:gd name="T13" fmla="*/ 34 h 137"/>
                <a:gd name="T14" fmla="*/ 40 w 166"/>
                <a:gd name="T15" fmla="*/ 97 h 137"/>
                <a:gd name="T16" fmla="*/ 40 w 166"/>
                <a:gd name="T17" fmla="*/ 114 h 137"/>
                <a:gd name="T18" fmla="*/ 46 w 166"/>
                <a:gd name="T19" fmla="*/ 120 h 137"/>
                <a:gd name="T20" fmla="*/ 52 w 166"/>
                <a:gd name="T21" fmla="*/ 126 h 137"/>
                <a:gd name="T22" fmla="*/ 63 w 166"/>
                <a:gd name="T23" fmla="*/ 131 h 137"/>
                <a:gd name="T24" fmla="*/ 63 w 166"/>
                <a:gd name="T25" fmla="*/ 131 h 137"/>
                <a:gd name="T26" fmla="*/ 63 w 166"/>
                <a:gd name="T27" fmla="*/ 131 h 137"/>
                <a:gd name="T28" fmla="*/ 63 w 166"/>
                <a:gd name="T29" fmla="*/ 137 h 137"/>
                <a:gd name="T30" fmla="*/ 52 w 166"/>
                <a:gd name="T31" fmla="*/ 131 h 137"/>
                <a:gd name="T32" fmla="*/ 40 w 166"/>
                <a:gd name="T33" fmla="*/ 131 h 137"/>
                <a:gd name="T34" fmla="*/ 23 w 166"/>
                <a:gd name="T35" fmla="*/ 131 h 137"/>
                <a:gd name="T36" fmla="*/ 12 w 166"/>
                <a:gd name="T37" fmla="*/ 137 h 137"/>
                <a:gd name="T38" fmla="*/ 6 w 166"/>
                <a:gd name="T39" fmla="*/ 131 h 137"/>
                <a:gd name="T40" fmla="*/ 12 w 166"/>
                <a:gd name="T41" fmla="*/ 131 h 137"/>
                <a:gd name="T42" fmla="*/ 12 w 166"/>
                <a:gd name="T43" fmla="*/ 131 h 137"/>
                <a:gd name="T44" fmla="*/ 23 w 166"/>
                <a:gd name="T45" fmla="*/ 126 h 137"/>
                <a:gd name="T46" fmla="*/ 29 w 166"/>
                <a:gd name="T47" fmla="*/ 120 h 137"/>
                <a:gd name="T48" fmla="*/ 29 w 166"/>
                <a:gd name="T49" fmla="*/ 114 h 137"/>
                <a:gd name="T50" fmla="*/ 29 w 166"/>
                <a:gd name="T51" fmla="*/ 97 h 137"/>
                <a:gd name="T52" fmla="*/ 29 w 166"/>
                <a:gd name="T53" fmla="*/ 29 h 137"/>
                <a:gd name="T54" fmla="*/ 29 w 166"/>
                <a:gd name="T55" fmla="*/ 23 h 137"/>
                <a:gd name="T56" fmla="*/ 23 w 166"/>
                <a:gd name="T57" fmla="*/ 11 h 137"/>
                <a:gd name="T58" fmla="*/ 12 w 166"/>
                <a:gd name="T59" fmla="*/ 6 h 137"/>
                <a:gd name="T60" fmla="*/ 6 w 166"/>
                <a:gd name="T61" fmla="*/ 6 h 137"/>
                <a:gd name="T62" fmla="*/ 6 w 166"/>
                <a:gd name="T63" fmla="*/ 6 h 137"/>
                <a:gd name="T64" fmla="*/ 0 w 166"/>
                <a:gd name="T65" fmla="*/ 0 h 137"/>
                <a:gd name="T66" fmla="*/ 6 w 166"/>
                <a:gd name="T67" fmla="*/ 0 h 137"/>
                <a:gd name="T68" fmla="*/ 17 w 166"/>
                <a:gd name="T69" fmla="*/ 0 h 137"/>
                <a:gd name="T70" fmla="*/ 29 w 166"/>
                <a:gd name="T71" fmla="*/ 0 h 137"/>
                <a:gd name="T72" fmla="*/ 40 w 166"/>
                <a:gd name="T73" fmla="*/ 0 h 137"/>
                <a:gd name="T74" fmla="*/ 137 w 166"/>
                <a:gd name="T75" fmla="*/ 97 h 137"/>
                <a:gd name="T76" fmla="*/ 137 w 166"/>
                <a:gd name="T77" fmla="*/ 34 h 137"/>
                <a:gd name="T78" fmla="*/ 137 w 166"/>
                <a:gd name="T79" fmla="*/ 23 h 137"/>
                <a:gd name="T80" fmla="*/ 132 w 166"/>
                <a:gd name="T81" fmla="*/ 11 h 137"/>
                <a:gd name="T82" fmla="*/ 126 w 166"/>
                <a:gd name="T83" fmla="*/ 6 h 137"/>
                <a:gd name="T84" fmla="*/ 115 w 166"/>
                <a:gd name="T85" fmla="*/ 6 h 137"/>
                <a:gd name="T86" fmla="*/ 115 w 166"/>
                <a:gd name="T87" fmla="*/ 6 h 137"/>
                <a:gd name="T88" fmla="*/ 115 w 166"/>
                <a:gd name="T89" fmla="*/ 0 h 137"/>
                <a:gd name="T90" fmla="*/ 115 w 166"/>
                <a:gd name="T91" fmla="*/ 0 h 137"/>
                <a:gd name="T92" fmla="*/ 126 w 166"/>
                <a:gd name="T93" fmla="*/ 0 h 137"/>
                <a:gd name="T94" fmla="*/ 143 w 166"/>
                <a:gd name="T95" fmla="*/ 0 h 137"/>
                <a:gd name="T96" fmla="*/ 155 w 166"/>
                <a:gd name="T97" fmla="*/ 0 h 137"/>
                <a:gd name="T98" fmla="*/ 166 w 166"/>
                <a:gd name="T99" fmla="*/ 0 h 137"/>
                <a:gd name="T100" fmla="*/ 166 w 166"/>
                <a:gd name="T101" fmla="*/ 0 h 137"/>
                <a:gd name="T102" fmla="*/ 166 w 166"/>
                <a:gd name="T103" fmla="*/ 6 h 137"/>
                <a:gd name="T104" fmla="*/ 166 w 166"/>
                <a:gd name="T105" fmla="*/ 6 h 137"/>
                <a:gd name="T106" fmla="*/ 155 w 166"/>
                <a:gd name="T107" fmla="*/ 6 h 137"/>
                <a:gd name="T108" fmla="*/ 149 w 166"/>
                <a:gd name="T109" fmla="*/ 11 h 137"/>
                <a:gd name="T110" fmla="*/ 149 w 166"/>
                <a:gd name="T111" fmla="*/ 23 h 137"/>
                <a:gd name="T112" fmla="*/ 149 w 166"/>
                <a:gd name="T113" fmla="*/ 34 h 137"/>
                <a:gd name="T114" fmla="*/ 149 w 166"/>
                <a:gd name="T115" fmla="*/ 97 h 1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6"/>
                <a:gd name="T175" fmla="*/ 0 h 137"/>
                <a:gd name="T176" fmla="*/ 166 w 166"/>
                <a:gd name="T177" fmla="*/ 137 h 1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6" h="137">
                  <a:moveTo>
                    <a:pt x="149" y="97"/>
                  </a:moveTo>
                  <a:lnTo>
                    <a:pt x="149" y="109"/>
                  </a:lnTo>
                  <a:lnTo>
                    <a:pt x="149" y="126"/>
                  </a:lnTo>
                  <a:lnTo>
                    <a:pt x="149" y="137"/>
                  </a:lnTo>
                  <a:lnTo>
                    <a:pt x="143" y="137"/>
                  </a:lnTo>
                  <a:lnTo>
                    <a:pt x="40" y="34"/>
                  </a:lnTo>
                  <a:lnTo>
                    <a:pt x="40" y="97"/>
                  </a:lnTo>
                  <a:lnTo>
                    <a:pt x="40" y="114"/>
                  </a:lnTo>
                  <a:lnTo>
                    <a:pt x="46" y="120"/>
                  </a:lnTo>
                  <a:lnTo>
                    <a:pt x="52" y="126"/>
                  </a:lnTo>
                  <a:lnTo>
                    <a:pt x="63" y="131"/>
                  </a:lnTo>
                  <a:lnTo>
                    <a:pt x="63" y="137"/>
                  </a:lnTo>
                  <a:lnTo>
                    <a:pt x="52" y="131"/>
                  </a:lnTo>
                  <a:lnTo>
                    <a:pt x="40" y="131"/>
                  </a:lnTo>
                  <a:lnTo>
                    <a:pt x="23" y="131"/>
                  </a:lnTo>
                  <a:lnTo>
                    <a:pt x="12" y="137"/>
                  </a:lnTo>
                  <a:lnTo>
                    <a:pt x="6" y="131"/>
                  </a:lnTo>
                  <a:lnTo>
                    <a:pt x="12" y="131"/>
                  </a:lnTo>
                  <a:lnTo>
                    <a:pt x="23" y="126"/>
                  </a:lnTo>
                  <a:lnTo>
                    <a:pt x="29" y="120"/>
                  </a:lnTo>
                  <a:lnTo>
                    <a:pt x="29" y="114"/>
                  </a:lnTo>
                  <a:lnTo>
                    <a:pt x="29" y="97"/>
                  </a:lnTo>
                  <a:lnTo>
                    <a:pt x="29" y="29"/>
                  </a:lnTo>
                  <a:lnTo>
                    <a:pt x="29" y="23"/>
                  </a:lnTo>
                  <a:lnTo>
                    <a:pt x="23" y="11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137" y="97"/>
                  </a:lnTo>
                  <a:lnTo>
                    <a:pt x="137" y="34"/>
                  </a:lnTo>
                  <a:lnTo>
                    <a:pt x="137" y="23"/>
                  </a:lnTo>
                  <a:lnTo>
                    <a:pt x="132" y="11"/>
                  </a:lnTo>
                  <a:lnTo>
                    <a:pt x="126" y="6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26" y="0"/>
                  </a:lnTo>
                  <a:lnTo>
                    <a:pt x="143" y="0"/>
                  </a:lnTo>
                  <a:lnTo>
                    <a:pt x="155" y="0"/>
                  </a:lnTo>
                  <a:lnTo>
                    <a:pt x="166" y="0"/>
                  </a:lnTo>
                  <a:lnTo>
                    <a:pt x="166" y="6"/>
                  </a:lnTo>
                  <a:lnTo>
                    <a:pt x="155" y="6"/>
                  </a:lnTo>
                  <a:lnTo>
                    <a:pt x="149" y="11"/>
                  </a:lnTo>
                  <a:lnTo>
                    <a:pt x="149" y="23"/>
                  </a:lnTo>
                  <a:lnTo>
                    <a:pt x="149" y="34"/>
                  </a:lnTo>
                  <a:lnTo>
                    <a:pt x="149" y="97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Freeform 100">
              <a:extLst>
                <a:ext uri="{FF2B5EF4-FFF2-40B4-BE49-F238E27FC236}">
                  <a16:creationId xmlns:a16="http://schemas.microsoft.com/office/drawing/2014/main" id="{D76321C7-632B-BD8D-FAE9-0326EF17AD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1" y="1352"/>
              <a:ext cx="148" cy="137"/>
            </a:xfrm>
            <a:custGeom>
              <a:avLst/>
              <a:gdLst>
                <a:gd name="T0" fmla="*/ 34 w 148"/>
                <a:gd name="T1" fmla="*/ 131 h 137"/>
                <a:gd name="T2" fmla="*/ 22 w 148"/>
                <a:gd name="T3" fmla="*/ 131 h 137"/>
                <a:gd name="T4" fmla="*/ 11 w 148"/>
                <a:gd name="T5" fmla="*/ 131 h 137"/>
                <a:gd name="T6" fmla="*/ 0 w 148"/>
                <a:gd name="T7" fmla="*/ 137 h 137"/>
                <a:gd name="T8" fmla="*/ 0 w 148"/>
                <a:gd name="T9" fmla="*/ 131 h 137"/>
                <a:gd name="T10" fmla="*/ 0 w 148"/>
                <a:gd name="T11" fmla="*/ 131 h 137"/>
                <a:gd name="T12" fmla="*/ 0 w 148"/>
                <a:gd name="T13" fmla="*/ 131 h 137"/>
                <a:gd name="T14" fmla="*/ 11 w 148"/>
                <a:gd name="T15" fmla="*/ 126 h 137"/>
                <a:gd name="T16" fmla="*/ 17 w 148"/>
                <a:gd name="T17" fmla="*/ 120 h 137"/>
                <a:gd name="T18" fmla="*/ 17 w 148"/>
                <a:gd name="T19" fmla="*/ 114 h 137"/>
                <a:gd name="T20" fmla="*/ 22 w 148"/>
                <a:gd name="T21" fmla="*/ 97 h 137"/>
                <a:gd name="T22" fmla="*/ 22 w 148"/>
                <a:gd name="T23" fmla="*/ 34 h 137"/>
                <a:gd name="T24" fmla="*/ 17 w 148"/>
                <a:gd name="T25" fmla="*/ 23 h 137"/>
                <a:gd name="T26" fmla="*/ 17 w 148"/>
                <a:gd name="T27" fmla="*/ 11 h 137"/>
                <a:gd name="T28" fmla="*/ 11 w 148"/>
                <a:gd name="T29" fmla="*/ 6 h 137"/>
                <a:gd name="T30" fmla="*/ 0 w 148"/>
                <a:gd name="T31" fmla="*/ 6 h 137"/>
                <a:gd name="T32" fmla="*/ 0 w 148"/>
                <a:gd name="T33" fmla="*/ 6 h 137"/>
                <a:gd name="T34" fmla="*/ 0 w 148"/>
                <a:gd name="T35" fmla="*/ 0 h 137"/>
                <a:gd name="T36" fmla="*/ 0 w 148"/>
                <a:gd name="T37" fmla="*/ 0 h 137"/>
                <a:gd name="T38" fmla="*/ 11 w 148"/>
                <a:gd name="T39" fmla="*/ 0 h 137"/>
                <a:gd name="T40" fmla="*/ 22 w 148"/>
                <a:gd name="T41" fmla="*/ 0 h 137"/>
                <a:gd name="T42" fmla="*/ 40 w 148"/>
                <a:gd name="T43" fmla="*/ 0 h 137"/>
                <a:gd name="T44" fmla="*/ 45 w 148"/>
                <a:gd name="T45" fmla="*/ 0 h 137"/>
                <a:gd name="T46" fmla="*/ 57 w 148"/>
                <a:gd name="T47" fmla="*/ 0 h 137"/>
                <a:gd name="T48" fmla="*/ 68 w 148"/>
                <a:gd name="T49" fmla="*/ 0 h 137"/>
                <a:gd name="T50" fmla="*/ 91 w 148"/>
                <a:gd name="T51" fmla="*/ 0 h 137"/>
                <a:gd name="T52" fmla="*/ 114 w 148"/>
                <a:gd name="T53" fmla="*/ 11 h 137"/>
                <a:gd name="T54" fmla="*/ 125 w 148"/>
                <a:gd name="T55" fmla="*/ 17 h 137"/>
                <a:gd name="T56" fmla="*/ 137 w 148"/>
                <a:gd name="T57" fmla="*/ 34 h 137"/>
                <a:gd name="T58" fmla="*/ 142 w 148"/>
                <a:gd name="T59" fmla="*/ 46 h 137"/>
                <a:gd name="T60" fmla="*/ 148 w 148"/>
                <a:gd name="T61" fmla="*/ 63 h 137"/>
                <a:gd name="T62" fmla="*/ 142 w 148"/>
                <a:gd name="T63" fmla="*/ 86 h 137"/>
                <a:gd name="T64" fmla="*/ 131 w 148"/>
                <a:gd name="T65" fmla="*/ 103 h 137"/>
                <a:gd name="T66" fmla="*/ 114 w 148"/>
                <a:gd name="T67" fmla="*/ 120 h 137"/>
                <a:gd name="T68" fmla="*/ 91 w 148"/>
                <a:gd name="T69" fmla="*/ 131 h 137"/>
                <a:gd name="T70" fmla="*/ 68 w 148"/>
                <a:gd name="T71" fmla="*/ 131 h 137"/>
                <a:gd name="T72" fmla="*/ 57 w 148"/>
                <a:gd name="T73" fmla="*/ 131 h 137"/>
                <a:gd name="T74" fmla="*/ 45 w 148"/>
                <a:gd name="T75" fmla="*/ 131 h 137"/>
                <a:gd name="T76" fmla="*/ 34 w 148"/>
                <a:gd name="T77" fmla="*/ 131 h 137"/>
                <a:gd name="T78" fmla="*/ 45 w 148"/>
                <a:gd name="T79" fmla="*/ 11 h 137"/>
                <a:gd name="T80" fmla="*/ 45 w 148"/>
                <a:gd name="T81" fmla="*/ 17 h 137"/>
                <a:gd name="T82" fmla="*/ 40 w 148"/>
                <a:gd name="T83" fmla="*/ 23 h 137"/>
                <a:gd name="T84" fmla="*/ 40 w 148"/>
                <a:gd name="T85" fmla="*/ 34 h 137"/>
                <a:gd name="T86" fmla="*/ 40 w 148"/>
                <a:gd name="T87" fmla="*/ 103 h 137"/>
                <a:gd name="T88" fmla="*/ 45 w 148"/>
                <a:gd name="T89" fmla="*/ 114 h 137"/>
                <a:gd name="T90" fmla="*/ 45 w 148"/>
                <a:gd name="T91" fmla="*/ 120 h 137"/>
                <a:gd name="T92" fmla="*/ 51 w 148"/>
                <a:gd name="T93" fmla="*/ 120 h 137"/>
                <a:gd name="T94" fmla="*/ 57 w 148"/>
                <a:gd name="T95" fmla="*/ 126 h 137"/>
                <a:gd name="T96" fmla="*/ 74 w 148"/>
                <a:gd name="T97" fmla="*/ 126 h 137"/>
                <a:gd name="T98" fmla="*/ 85 w 148"/>
                <a:gd name="T99" fmla="*/ 126 h 137"/>
                <a:gd name="T100" fmla="*/ 102 w 148"/>
                <a:gd name="T101" fmla="*/ 120 h 137"/>
                <a:gd name="T102" fmla="*/ 114 w 148"/>
                <a:gd name="T103" fmla="*/ 109 h 137"/>
                <a:gd name="T104" fmla="*/ 120 w 148"/>
                <a:gd name="T105" fmla="*/ 91 h 137"/>
                <a:gd name="T106" fmla="*/ 125 w 148"/>
                <a:gd name="T107" fmla="*/ 74 h 137"/>
                <a:gd name="T108" fmla="*/ 120 w 148"/>
                <a:gd name="T109" fmla="*/ 51 h 137"/>
                <a:gd name="T110" fmla="*/ 114 w 148"/>
                <a:gd name="T111" fmla="*/ 34 h 137"/>
                <a:gd name="T112" fmla="*/ 102 w 148"/>
                <a:gd name="T113" fmla="*/ 17 h 137"/>
                <a:gd name="T114" fmla="*/ 85 w 148"/>
                <a:gd name="T115" fmla="*/ 11 h 137"/>
                <a:gd name="T116" fmla="*/ 62 w 148"/>
                <a:gd name="T117" fmla="*/ 6 h 137"/>
                <a:gd name="T118" fmla="*/ 51 w 148"/>
                <a:gd name="T119" fmla="*/ 6 h 137"/>
                <a:gd name="T120" fmla="*/ 45 w 148"/>
                <a:gd name="T121" fmla="*/ 11 h 137"/>
                <a:gd name="T122" fmla="*/ 45 w 148"/>
                <a:gd name="T123" fmla="*/ 11 h 1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8"/>
                <a:gd name="T187" fmla="*/ 0 h 137"/>
                <a:gd name="T188" fmla="*/ 148 w 148"/>
                <a:gd name="T189" fmla="*/ 137 h 13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8" h="137">
                  <a:moveTo>
                    <a:pt x="34" y="131"/>
                  </a:moveTo>
                  <a:lnTo>
                    <a:pt x="22" y="131"/>
                  </a:lnTo>
                  <a:lnTo>
                    <a:pt x="11" y="131"/>
                  </a:lnTo>
                  <a:lnTo>
                    <a:pt x="0" y="137"/>
                  </a:lnTo>
                  <a:lnTo>
                    <a:pt x="0" y="131"/>
                  </a:lnTo>
                  <a:lnTo>
                    <a:pt x="11" y="126"/>
                  </a:lnTo>
                  <a:lnTo>
                    <a:pt x="17" y="120"/>
                  </a:lnTo>
                  <a:lnTo>
                    <a:pt x="17" y="114"/>
                  </a:lnTo>
                  <a:lnTo>
                    <a:pt x="22" y="97"/>
                  </a:lnTo>
                  <a:lnTo>
                    <a:pt x="22" y="34"/>
                  </a:lnTo>
                  <a:lnTo>
                    <a:pt x="17" y="23"/>
                  </a:lnTo>
                  <a:lnTo>
                    <a:pt x="17" y="11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91" y="0"/>
                  </a:lnTo>
                  <a:lnTo>
                    <a:pt x="114" y="11"/>
                  </a:lnTo>
                  <a:lnTo>
                    <a:pt x="125" y="17"/>
                  </a:lnTo>
                  <a:lnTo>
                    <a:pt x="137" y="34"/>
                  </a:lnTo>
                  <a:lnTo>
                    <a:pt x="142" y="46"/>
                  </a:lnTo>
                  <a:lnTo>
                    <a:pt x="148" y="63"/>
                  </a:lnTo>
                  <a:lnTo>
                    <a:pt x="142" y="86"/>
                  </a:lnTo>
                  <a:lnTo>
                    <a:pt x="131" y="103"/>
                  </a:lnTo>
                  <a:lnTo>
                    <a:pt x="114" y="120"/>
                  </a:lnTo>
                  <a:lnTo>
                    <a:pt x="91" y="131"/>
                  </a:lnTo>
                  <a:lnTo>
                    <a:pt x="68" y="131"/>
                  </a:lnTo>
                  <a:lnTo>
                    <a:pt x="57" y="131"/>
                  </a:lnTo>
                  <a:lnTo>
                    <a:pt x="45" y="131"/>
                  </a:lnTo>
                  <a:lnTo>
                    <a:pt x="34" y="131"/>
                  </a:lnTo>
                  <a:close/>
                  <a:moveTo>
                    <a:pt x="45" y="11"/>
                  </a:moveTo>
                  <a:lnTo>
                    <a:pt x="45" y="17"/>
                  </a:lnTo>
                  <a:lnTo>
                    <a:pt x="40" y="23"/>
                  </a:lnTo>
                  <a:lnTo>
                    <a:pt x="40" y="34"/>
                  </a:lnTo>
                  <a:lnTo>
                    <a:pt x="40" y="103"/>
                  </a:lnTo>
                  <a:lnTo>
                    <a:pt x="45" y="114"/>
                  </a:lnTo>
                  <a:lnTo>
                    <a:pt x="45" y="120"/>
                  </a:lnTo>
                  <a:lnTo>
                    <a:pt x="51" y="120"/>
                  </a:lnTo>
                  <a:lnTo>
                    <a:pt x="57" y="126"/>
                  </a:lnTo>
                  <a:lnTo>
                    <a:pt x="74" y="126"/>
                  </a:lnTo>
                  <a:lnTo>
                    <a:pt x="85" y="126"/>
                  </a:lnTo>
                  <a:lnTo>
                    <a:pt x="102" y="120"/>
                  </a:lnTo>
                  <a:lnTo>
                    <a:pt x="114" y="109"/>
                  </a:lnTo>
                  <a:lnTo>
                    <a:pt x="120" y="91"/>
                  </a:lnTo>
                  <a:lnTo>
                    <a:pt x="125" y="74"/>
                  </a:lnTo>
                  <a:lnTo>
                    <a:pt x="120" y="51"/>
                  </a:lnTo>
                  <a:lnTo>
                    <a:pt x="114" y="34"/>
                  </a:lnTo>
                  <a:lnTo>
                    <a:pt x="102" y="17"/>
                  </a:lnTo>
                  <a:lnTo>
                    <a:pt x="85" y="11"/>
                  </a:lnTo>
                  <a:lnTo>
                    <a:pt x="62" y="6"/>
                  </a:lnTo>
                  <a:lnTo>
                    <a:pt x="51" y="6"/>
                  </a:lnTo>
                  <a:lnTo>
                    <a:pt x="45" y="11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Freeform 101">
              <a:extLst>
                <a:ext uri="{FF2B5EF4-FFF2-40B4-BE49-F238E27FC236}">
                  <a16:creationId xmlns:a16="http://schemas.microsoft.com/office/drawing/2014/main" id="{D28C7C09-5C0F-5744-C0AD-ADB00AF9D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" y="1352"/>
              <a:ext cx="109" cy="137"/>
            </a:xfrm>
            <a:custGeom>
              <a:avLst/>
              <a:gdLst>
                <a:gd name="T0" fmla="*/ 80 w 109"/>
                <a:gd name="T1" fmla="*/ 131 h 137"/>
                <a:gd name="T2" fmla="*/ 40 w 109"/>
                <a:gd name="T3" fmla="*/ 131 h 137"/>
                <a:gd name="T4" fmla="*/ 0 w 109"/>
                <a:gd name="T5" fmla="*/ 137 h 137"/>
                <a:gd name="T6" fmla="*/ 0 w 109"/>
                <a:gd name="T7" fmla="*/ 131 h 137"/>
                <a:gd name="T8" fmla="*/ 12 w 109"/>
                <a:gd name="T9" fmla="*/ 126 h 137"/>
                <a:gd name="T10" fmla="*/ 23 w 109"/>
                <a:gd name="T11" fmla="*/ 114 h 137"/>
                <a:gd name="T12" fmla="*/ 23 w 109"/>
                <a:gd name="T13" fmla="*/ 34 h 137"/>
                <a:gd name="T14" fmla="*/ 17 w 109"/>
                <a:gd name="T15" fmla="*/ 11 h 137"/>
                <a:gd name="T16" fmla="*/ 0 w 109"/>
                <a:gd name="T17" fmla="*/ 6 h 137"/>
                <a:gd name="T18" fmla="*/ 0 w 109"/>
                <a:gd name="T19" fmla="*/ 0 h 137"/>
                <a:gd name="T20" fmla="*/ 17 w 109"/>
                <a:gd name="T21" fmla="*/ 0 h 137"/>
                <a:gd name="T22" fmla="*/ 63 w 109"/>
                <a:gd name="T23" fmla="*/ 0 h 137"/>
                <a:gd name="T24" fmla="*/ 103 w 109"/>
                <a:gd name="T25" fmla="*/ 0 h 137"/>
                <a:gd name="T26" fmla="*/ 103 w 109"/>
                <a:gd name="T27" fmla="*/ 11 h 137"/>
                <a:gd name="T28" fmla="*/ 103 w 109"/>
                <a:gd name="T29" fmla="*/ 23 h 137"/>
                <a:gd name="T30" fmla="*/ 97 w 109"/>
                <a:gd name="T31" fmla="*/ 23 h 137"/>
                <a:gd name="T32" fmla="*/ 92 w 109"/>
                <a:gd name="T33" fmla="*/ 11 h 137"/>
                <a:gd name="T34" fmla="*/ 63 w 109"/>
                <a:gd name="T35" fmla="*/ 11 h 137"/>
                <a:gd name="T36" fmla="*/ 46 w 109"/>
                <a:gd name="T37" fmla="*/ 17 h 137"/>
                <a:gd name="T38" fmla="*/ 46 w 109"/>
                <a:gd name="T39" fmla="*/ 63 h 137"/>
                <a:gd name="T40" fmla="*/ 75 w 109"/>
                <a:gd name="T41" fmla="*/ 57 h 137"/>
                <a:gd name="T42" fmla="*/ 86 w 109"/>
                <a:gd name="T43" fmla="*/ 57 h 137"/>
                <a:gd name="T44" fmla="*/ 86 w 109"/>
                <a:gd name="T45" fmla="*/ 51 h 137"/>
                <a:gd name="T46" fmla="*/ 92 w 109"/>
                <a:gd name="T47" fmla="*/ 57 h 137"/>
                <a:gd name="T48" fmla="*/ 92 w 109"/>
                <a:gd name="T49" fmla="*/ 74 h 137"/>
                <a:gd name="T50" fmla="*/ 86 w 109"/>
                <a:gd name="T51" fmla="*/ 80 h 137"/>
                <a:gd name="T52" fmla="*/ 80 w 109"/>
                <a:gd name="T53" fmla="*/ 74 h 137"/>
                <a:gd name="T54" fmla="*/ 75 w 109"/>
                <a:gd name="T55" fmla="*/ 69 h 137"/>
                <a:gd name="T56" fmla="*/ 46 w 109"/>
                <a:gd name="T57" fmla="*/ 69 h 137"/>
                <a:gd name="T58" fmla="*/ 46 w 109"/>
                <a:gd name="T59" fmla="*/ 109 h 137"/>
                <a:gd name="T60" fmla="*/ 52 w 109"/>
                <a:gd name="T61" fmla="*/ 126 h 137"/>
                <a:gd name="T62" fmla="*/ 69 w 109"/>
                <a:gd name="T63" fmla="*/ 126 h 137"/>
                <a:gd name="T64" fmla="*/ 92 w 109"/>
                <a:gd name="T65" fmla="*/ 120 h 137"/>
                <a:gd name="T66" fmla="*/ 103 w 109"/>
                <a:gd name="T67" fmla="*/ 114 h 137"/>
                <a:gd name="T68" fmla="*/ 103 w 109"/>
                <a:gd name="T69" fmla="*/ 109 h 137"/>
                <a:gd name="T70" fmla="*/ 109 w 109"/>
                <a:gd name="T71" fmla="*/ 114 h 137"/>
                <a:gd name="T72" fmla="*/ 103 w 109"/>
                <a:gd name="T73" fmla="*/ 131 h 137"/>
                <a:gd name="T74" fmla="*/ 97 w 109"/>
                <a:gd name="T75" fmla="*/ 137 h 1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9"/>
                <a:gd name="T115" fmla="*/ 0 h 137"/>
                <a:gd name="T116" fmla="*/ 109 w 109"/>
                <a:gd name="T117" fmla="*/ 137 h 13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9" h="137">
                  <a:moveTo>
                    <a:pt x="97" y="137"/>
                  </a:moveTo>
                  <a:lnTo>
                    <a:pt x="80" y="131"/>
                  </a:lnTo>
                  <a:lnTo>
                    <a:pt x="63" y="131"/>
                  </a:lnTo>
                  <a:lnTo>
                    <a:pt x="40" y="131"/>
                  </a:lnTo>
                  <a:lnTo>
                    <a:pt x="17" y="131"/>
                  </a:lnTo>
                  <a:lnTo>
                    <a:pt x="0" y="137"/>
                  </a:lnTo>
                  <a:lnTo>
                    <a:pt x="0" y="131"/>
                  </a:lnTo>
                  <a:lnTo>
                    <a:pt x="12" y="126"/>
                  </a:lnTo>
                  <a:lnTo>
                    <a:pt x="17" y="120"/>
                  </a:lnTo>
                  <a:lnTo>
                    <a:pt x="23" y="114"/>
                  </a:lnTo>
                  <a:lnTo>
                    <a:pt x="23" y="97"/>
                  </a:lnTo>
                  <a:lnTo>
                    <a:pt x="23" y="34"/>
                  </a:lnTo>
                  <a:lnTo>
                    <a:pt x="23" y="23"/>
                  </a:lnTo>
                  <a:lnTo>
                    <a:pt x="17" y="11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40" y="0"/>
                  </a:lnTo>
                  <a:lnTo>
                    <a:pt x="63" y="0"/>
                  </a:lnTo>
                  <a:lnTo>
                    <a:pt x="80" y="0"/>
                  </a:lnTo>
                  <a:lnTo>
                    <a:pt x="103" y="0"/>
                  </a:lnTo>
                  <a:lnTo>
                    <a:pt x="103" y="6"/>
                  </a:lnTo>
                  <a:lnTo>
                    <a:pt x="103" y="11"/>
                  </a:lnTo>
                  <a:lnTo>
                    <a:pt x="103" y="17"/>
                  </a:lnTo>
                  <a:lnTo>
                    <a:pt x="103" y="23"/>
                  </a:lnTo>
                  <a:lnTo>
                    <a:pt x="97" y="23"/>
                  </a:lnTo>
                  <a:lnTo>
                    <a:pt x="92" y="17"/>
                  </a:lnTo>
                  <a:lnTo>
                    <a:pt x="92" y="11"/>
                  </a:lnTo>
                  <a:lnTo>
                    <a:pt x="80" y="11"/>
                  </a:lnTo>
                  <a:lnTo>
                    <a:pt x="63" y="11"/>
                  </a:lnTo>
                  <a:lnTo>
                    <a:pt x="46" y="11"/>
                  </a:lnTo>
                  <a:lnTo>
                    <a:pt x="46" y="17"/>
                  </a:lnTo>
                  <a:lnTo>
                    <a:pt x="46" y="34"/>
                  </a:lnTo>
                  <a:lnTo>
                    <a:pt x="46" y="63"/>
                  </a:lnTo>
                  <a:lnTo>
                    <a:pt x="57" y="63"/>
                  </a:lnTo>
                  <a:lnTo>
                    <a:pt x="75" y="57"/>
                  </a:lnTo>
                  <a:lnTo>
                    <a:pt x="80" y="57"/>
                  </a:lnTo>
                  <a:lnTo>
                    <a:pt x="86" y="57"/>
                  </a:lnTo>
                  <a:lnTo>
                    <a:pt x="86" y="51"/>
                  </a:lnTo>
                  <a:lnTo>
                    <a:pt x="92" y="51"/>
                  </a:lnTo>
                  <a:lnTo>
                    <a:pt x="92" y="57"/>
                  </a:lnTo>
                  <a:lnTo>
                    <a:pt x="92" y="69"/>
                  </a:lnTo>
                  <a:lnTo>
                    <a:pt x="92" y="74"/>
                  </a:lnTo>
                  <a:lnTo>
                    <a:pt x="92" y="80"/>
                  </a:lnTo>
                  <a:lnTo>
                    <a:pt x="86" y="80"/>
                  </a:lnTo>
                  <a:lnTo>
                    <a:pt x="80" y="74"/>
                  </a:lnTo>
                  <a:lnTo>
                    <a:pt x="80" y="69"/>
                  </a:lnTo>
                  <a:lnTo>
                    <a:pt x="75" y="69"/>
                  </a:lnTo>
                  <a:lnTo>
                    <a:pt x="57" y="69"/>
                  </a:lnTo>
                  <a:lnTo>
                    <a:pt x="46" y="69"/>
                  </a:lnTo>
                  <a:lnTo>
                    <a:pt x="46" y="97"/>
                  </a:lnTo>
                  <a:lnTo>
                    <a:pt x="46" y="109"/>
                  </a:lnTo>
                  <a:lnTo>
                    <a:pt x="46" y="120"/>
                  </a:lnTo>
                  <a:lnTo>
                    <a:pt x="52" y="126"/>
                  </a:lnTo>
                  <a:lnTo>
                    <a:pt x="57" y="126"/>
                  </a:lnTo>
                  <a:lnTo>
                    <a:pt x="69" y="126"/>
                  </a:lnTo>
                  <a:lnTo>
                    <a:pt x="80" y="126"/>
                  </a:lnTo>
                  <a:lnTo>
                    <a:pt x="92" y="120"/>
                  </a:lnTo>
                  <a:lnTo>
                    <a:pt x="97" y="120"/>
                  </a:lnTo>
                  <a:lnTo>
                    <a:pt x="103" y="114"/>
                  </a:lnTo>
                  <a:lnTo>
                    <a:pt x="103" y="109"/>
                  </a:lnTo>
                  <a:lnTo>
                    <a:pt x="109" y="109"/>
                  </a:lnTo>
                  <a:lnTo>
                    <a:pt x="109" y="114"/>
                  </a:lnTo>
                  <a:lnTo>
                    <a:pt x="103" y="126"/>
                  </a:lnTo>
                  <a:lnTo>
                    <a:pt x="103" y="131"/>
                  </a:lnTo>
                  <a:lnTo>
                    <a:pt x="97" y="137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Freeform 102">
              <a:extLst>
                <a:ext uri="{FF2B5EF4-FFF2-40B4-BE49-F238E27FC236}">
                  <a16:creationId xmlns:a16="http://schemas.microsoft.com/office/drawing/2014/main" id="{A2F2F7E9-9D30-9BB6-5F44-E0C1355927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3" y="1352"/>
              <a:ext cx="149" cy="137"/>
            </a:xfrm>
            <a:custGeom>
              <a:avLst/>
              <a:gdLst>
                <a:gd name="T0" fmla="*/ 35 w 149"/>
                <a:gd name="T1" fmla="*/ 131 h 137"/>
                <a:gd name="T2" fmla="*/ 23 w 149"/>
                <a:gd name="T3" fmla="*/ 131 h 137"/>
                <a:gd name="T4" fmla="*/ 12 w 149"/>
                <a:gd name="T5" fmla="*/ 131 h 137"/>
                <a:gd name="T6" fmla="*/ 0 w 149"/>
                <a:gd name="T7" fmla="*/ 137 h 137"/>
                <a:gd name="T8" fmla="*/ 0 w 149"/>
                <a:gd name="T9" fmla="*/ 131 h 137"/>
                <a:gd name="T10" fmla="*/ 0 w 149"/>
                <a:gd name="T11" fmla="*/ 131 h 137"/>
                <a:gd name="T12" fmla="*/ 0 w 149"/>
                <a:gd name="T13" fmla="*/ 131 h 137"/>
                <a:gd name="T14" fmla="*/ 12 w 149"/>
                <a:gd name="T15" fmla="*/ 126 h 137"/>
                <a:gd name="T16" fmla="*/ 18 w 149"/>
                <a:gd name="T17" fmla="*/ 120 h 137"/>
                <a:gd name="T18" fmla="*/ 18 w 149"/>
                <a:gd name="T19" fmla="*/ 114 h 137"/>
                <a:gd name="T20" fmla="*/ 18 w 149"/>
                <a:gd name="T21" fmla="*/ 97 h 137"/>
                <a:gd name="T22" fmla="*/ 18 w 149"/>
                <a:gd name="T23" fmla="*/ 34 h 137"/>
                <a:gd name="T24" fmla="*/ 18 w 149"/>
                <a:gd name="T25" fmla="*/ 23 h 137"/>
                <a:gd name="T26" fmla="*/ 18 w 149"/>
                <a:gd name="T27" fmla="*/ 11 h 137"/>
                <a:gd name="T28" fmla="*/ 12 w 149"/>
                <a:gd name="T29" fmla="*/ 6 h 137"/>
                <a:gd name="T30" fmla="*/ 0 w 149"/>
                <a:gd name="T31" fmla="*/ 6 h 137"/>
                <a:gd name="T32" fmla="*/ 0 w 149"/>
                <a:gd name="T33" fmla="*/ 6 h 137"/>
                <a:gd name="T34" fmla="*/ 0 w 149"/>
                <a:gd name="T35" fmla="*/ 0 h 137"/>
                <a:gd name="T36" fmla="*/ 0 w 149"/>
                <a:gd name="T37" fmla="*/ 0 h 137"/>
                <a:gd name="T38" fmla="*/ 12 w 149"/>
                <a:gd name="T39" fmla="*/ 0 h 137"/>
                <a:gd name="T40" fmla="*/ 23 w 149"/>
                <a:gd name="T41" fmla="*/ 0 h 137"/>
                <a:gd name="T42" fmla="*/ 40 w 149"/>
                <a:gd name="T43" fmla="*/ 0 h 137"/>
                <a:gd name="T44" fmla="*/ 46 w 149"/>
                <a:gd name="T45" fmla="*/ 0 h 137"/>
                <a:gd name="T46" fmla="*/ 58 w 149"/>
                <a:gd name="T47" fmla="*/ 0 h 137"/>
                <a:gd name="T48" fmla="*/ 69 w 149"/>
                <a:gd name="T49" fmla="*/ 0 h 137"/>
                <a:gd name="T50" fmla="*/ 92 w 149"/>
                <a:gd name="T51" fmla="*/ 0 h 137"/>
                <a:gd name="T52" fmla="*/ 109 w 149"/>
                <a:gd name="T53" fmla="*/ 11 h 137"/>
                <a:gd name="T54" fmla="*/ 126 w 149"/>
                <a:gd name="T55" fmla="*/ 17 h 137"/>
                <a:gd name="T56" fmla="*/ 138 w 149"/>
                <a:gd name="T57" fmla="*/ 34 h 137"/>
                <a:gd name="T58" fmla="*/ 143 w 149"/>
                <a:gd name="T59" fmla="*/ 46 h 137"/>
                <a:gd name="T60" fmla="*/ 149 w 149"/>
                <a:gd name="T61" fmla="*/ 63 h 137"/>
                <a:gd name="T62" fmla="*/ 143 w 149"/>
                <a:gd name="T63" fmla="*/ 86 h 137"/>
                <a:gd name="T64" fmla="*/ 132 w 149"/>
                <a:gd name="T65" fmla="*/ 103 h 137"/>
                <a:gd name="T66" fmla="*/ 115 w 149"/>
                <a:gd name="T67" fmla="*/ 120 h 137"/>
                <a:gd name="T68" fmla="*/ 92 w 149"/>
                <a:gd name="T69" fmla="*/ 131 h 137"/>
                <a:gd name="T70" fmla="*/ 69 w 149"/>
                <a:gd name="T71" fmla="*/ 131 h 137"/>
                <a:gd name="T72" fmla="*/ 58 w 149"/>
                <a:gd name="T73" fmla="*/ 131 h 137"/>
                <a:gd name="T74" fmla="*/ 46 w 149"/>
                <a:gd name="T75" fmla="*/ 131 h 137"/>
                <a:gd name="T76" fmla="*/ 35 w 149"/>
                <a:gd name="T77" fmla="*/ 131 h 137"/>
                <a:gd name="T78" fmla="*/ 46 w 149"/>
                <a:gd name="T79" fmla="*/ 11 h 137"/>
                <a:gd name="T80" fmla="*/ 40 w 149"/>
                <a:gd name="T81" fmla="*/ 17 h 137"/>
                <a:gd name="T82" fmla="*/ 40 w 149"/>
                <a:gd name="T83" fmla="*/ 23 h 137"/>
                <a:gd name="T84" fmla="*/ 40 w 149"/>
                <a:gd name="T85" fmla="*/ 34 h 137"/>
                <a:gd name="T86" fmla="*/ 40 w 149"/>
                <a:gd name="T87" fmla="*/ 103 h 137"/>
                <a:gd name="T88" fmla="*/ 40 w 149"/>
                <a:gd name="T89" fmla="*/ 114 h 137"/>
                <a:gd name="T90" fmla="*/ 46 w 149"/>
                <a:gd name="T91" fmla="*/ 120 h 137"/>
                <a:gd name="T92" fmla="*/ 52 w 149"/>
                <a:gd name="T93" fmla="*/ 120 h 137"/>
                <a:gd name="T94" fmla="*/ 58 w 149"/>
                <a:gd name="T95" fmla="*/ 126 h 137"/>
                <a:gd name="T96" fmla="*/ 75 w 149"/>
                <a:gd name="T97" fmla="*/ 126 h 137"/>
                <a:gd name="T98" fmla="*/ 86 w 149"/>
                <a:gd name="T99" fmla="*/ 126 h 137"/>
                <a:gd name="T100" fmla="*/ 103 w 149"/>
                <a:gd name="T101" fmla="*/ 120 h 137"/>
                <a:gd name="T102" fmla="*/ 115 w 149"/>
                <a:gd name="T103" fmla="*/ 109 h 137"/>
                <a:gd name="T104" fmla="*/ 120 w 149"/>
                <a:gd name="T105" fmla="*/ 91 h 137"/>
                <a:gd name="T106" fmla="*/ 126 w 149"/>
                <a:gd name="T107" fmla="*/ 74 h 137"/>
                <a:gd name="T108" fmla="*/ 120 w 149"/>
                <a:gd name="T109" fmla="*/ 51 h 137"/>
                <a:gd name="T110" fmla="*/ 115 w 149"/>
                <a:gd name="T111" fmla="*/ 34 h 137"/>
                <a:gd name="T112" fmla="*/ 103 w 149"/>
                <a:gd name="T113" fmla="*/ 17 h 137"/>
                <a:gd name="T114" fmla="*/ 86 w 149"/>
                <a:gd name="T115" fmla="*/ 11 h 137"/>
                <a:gd name="T116" fmla="*/ 63 w 149"/>
                <a:gd name="T117" fmla="*/ 6 h 137"/>
                <a:gd name="T118" fmla="*/ 52 w 149"/>
                <a:gd name="T119" fmla="*/ 6 h 137"/>
                <a:gd name="T120" fmla="*/ 46 w 149"/>
                <a:gd name="T121" fmla="*/ 11 h 137"/>
                <a:gd name="T122" fmla="*/ 46 w 149"/>
                <a:gd name="T123" fmla="*/ 11 h 1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7"/>
                <a:gd name="T188" fmla="*/ 149 w 149"/>
                <a:gd name="T189" fmla="*/ 137 h 13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7">
                  <a:moveTo>
                    <a:pt x="35" y="131"/>
                  </a:moveTo>
                  <a:lnTo>
                    <a:pt x="23" y="131"/>
                  </a:lnTo>
                  <a:lnTo>
                    <a:pt x="12" y="131"/>
                  </a:lnTo>
                  <a:lnTo>
                    <a:pt x="0" y="137"/>
                  </a:lnTo>
                  <a:lnTo>
                    <a:pt x="0" y="131"/>
                  </a:lnTo>
                  <a:lnTo>
                    <a:pt x="12" y="126"/>
                  </a:lnTo>
                  <a:lnTo>
                    <a:pt x="18" y="120"/>
                  </a:lnTo>
                  <a:lnTo>
                    <a:pt x="18" y="114"/>
                  </a:lnTo>
                  <a:lnTo>
                    <a:pt x="18" y="97"/>
                  </a:lnTo>
                  <a:lnTo>
                    <a:pt x="18" y="34"/>
                  </a:lnTo>
                  <a:lnTo>
                    <a:pt x="18" y="23"/>
                  </a:lnTo>
                  <a:lnTo>
                    <a:pt x="18" y="11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92" y="0"/>
                  </a:lnTo>
                  <a:lnTo>
                    <a:pt x="109" y="11"/>
                  </a:lnTo>
                  <a:lnTo>
                    <a:pt x="126" y="17"/>
                  </a:lnTo>
                  <a:lnTo>
                    <a:pt x="138" y="34"/>
                  </a:lnTo>
                  <a:lnTo>
                    <a:pt x="143" y="46"/>
                  </a:lnTo>
                  <a:lnTo>
                    <a:pt x="149" y="63"/>
                  </a:lnTo>
                  <a:lnTo>
                    <a:pt x="143" y="86"/>
                  </a:lnTo>
                  <a:lnTo>
                    <a:pt x="132" y="103"/>
                  </a:lnTo>
                  <a:lnTo>
                    <a:pt x="115" y="120"/>
                  </a:lnTo>
                  <a:lnTo>
                    <a:pt x="92" y="131"/>
                  </a:lnTo>
                  <a:lnTo>
                    <a:pt x="69" y="131"/>
                  </a:lnTo>
                  <a:lnTo>
                    <a:pt x="58" y="131"/>
                  </a:lnTo>
                  <a:lnTo>
                    <a:pt x="46" y="131"/>
                  </a:lnTo>
                  <a:lnTo>
                    <a:pt x="35" y="131"/>
                  </a:lnTo>
                  <a:close/>
                  <a:moveTo>
                    <a:pt x="46" y="11"/>
                  </a:moveTo>
                  <a:lnTo>
                    <a:pt x="40" y="17"/>
                  </a:lnTo>
                  <a:lnTo>
                    <a:pt x="40" y="23"/>
                  </a:lnTo>
                  <a:lnTo>
                    <a:pt x="40" y="34"/>
                  </a:lnTo>
                  <a:lnTo>
                    <a:pt x="40" y="103"/>
                  </a:lnTo>
                  <a:lnTo>
                    <a:pt x="40" y="114"/>
                  </a:lnTo>
                  <a:lnTo>
                    <a:pt x="46" y="120"/>
                  </a:lnTo>
                  <a:lnTo>
                    <a:pt x="52" y="120"/>
                  </a:lnTo>
                  <a:lnTo>
                    <a:pt x="58" y="126"/>
                  </a:lnTo>
                  <a:lnTo>
                    <a:pt x="75" y="126"/>
                  </a:lnTo>
                  <a:lnTo>
                    <a:pt x="86" y="126"/>
                  </a:lnTo>
                  <a:lnTo>
                    <a:pt x="103" y="120"/>
                  </a:lnTo>
                  <a:lnTo>
                    <a:pt x="115" y="109"/>
                  </a:lnTo>
                  <a:lnTo>
                    <a:pt x="120" y="91"/>
                  </a:lnTo>
                  <a:lnTo>
                    <a:pt x="126" y="74"/>
                  </a:lnTo>
                  <a:lnTo>
                    <a:pt x="120" y="51"/>
                  </a:lnTo>
                  <a:lnTo>
                    <a:pt x="115" y="34"/>
                  </a:lnTo>
                  <a:lnTo>
                    <a:pt x="103" y="17"/>
                  </a:lnTo>
                  <a:lnTo>
                    <a:pt x="86" y="11"/>
                  </a:lnTo>
                  <a:lnTo>
                    <a:pt x="63" y="6"/>
                  </a:lnTo>
                  <a:lnTo>
                    <a:pt x="52" y="6"/>
                  </a:lnTo>
                  <a:lnTo>
                    <a:pt x="46" y="11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Freeform 103">
              <a:extLst>
                <a:ext uri="{FF2B5EF4-FFF2-40B4-BE49-F238E27FC236}">
                  <a16:creationId xmlns:a16="http://schemas.microsoft.com/office/drawing/2014/main" id="{A6117369-6F4C-BDC4-75C1-93871AA7E2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3" y="1883"/>
              <a:ext cx="589" cy="543"/>
            </a:xfrm>
            <a:custGeom>
              <a:avLst/>
              <a:gdLst>
                <a:gd name="T0" fmla="*/ 218 w 589"/>
                <a:gd name="T1" fmla="*/ 189 h 543"/>
                <a:gd name="T2" fmla="*/ 218 w 589"/>
                <a:gd name="T3" fmla="*/ 115 h 543"/>
                <a:gd name="T4" fmla="*/ 218 w 589"/>
                <a:gd name="T5" fmla="*/ 98 h 543"/>
                <a:gd name="T6" fmla="*/ 223 w 589"/>
                <a:gd name="T7" fmla="*/ 103 h 543"/>
                <a:gd name="T8" fmla="*/ 240 w 589"/>
                <a:gd name="T9" fmla="*/ 103 h 543"/>
                <a:gd name="T10" fmla="*/ 269 w 589"/>
                <a:gd name="T11" fmla="*/ 103 h 543"/>
                <a:gd name="T12" fmla="*/ 298 w 589"/>
                <a:gd name="T13" fmla="*/ 103 h 543"/>
                <a:gd name="T14" fmla="*/ 326 w 589"/>
                <a:gd name="T15" fmla="*/ 103 h 543"/>
                <a:gd name="T16" fmla="*/ 360 w 589"/>
                <a:gd name="T17" fmla="*/ 109 h 543"/>
                <a:gd name="T18" fmla="*/ 383 w 589"/>
                <a:gd name="T19" fmla="*/ 126 h 543"/>
                <a:gd name="T20" fmla="*/ 389 w 589"/>
                <a:gd name="T21" fmla="*/ 160 h 543"/>
                <a:gd name="T22" fmla="*/ 383 w 589"/>
                <a:gd name="T23" fmla="*/ 183 h 543"/>
                <a:gd name="T24" fmla="*/ 366 w 589"/>
                <a:gd name="T25" fmla="*/ 206 h 543"/>
                <a:gd name="T26" fmla="*/ 332 w 589"/>
                <a:gd name="T27" fmla="*/ 218 h 543"/>
                <a:gd name="T28" fmla="*/ 298 w 589"/>
                <a:gd name="T29" fmla="*/ 218 h 543"/>
                <a:gd name="T30" fmla="*/ 269 w 589"/>
                <a:gd name="T31" fmla="*/ 218 h 543"/>
                <a:gd name="T32" fmla="*/ 240 w 589"/>
                <a:gd name="T33" fmla="*/ 218 h 543"/>
                <a:gd name="T34" fmla="*/ 223 w 589"/>
                <a:gd name="T35" fmla="*/ 218 h 543"/>
                <a:gd name="T36" fmla="*/ 218 w 589"/>
                <a:gd name="T37" fmla="*/ 218 h 543"/>
                <a:gd name="T38" fmla="*/ 218 w 589"/>
                <a:gd name="T39" fmla="*/ 423 h 543"/>
                <a:gd name="T40" fmla="*/ 218 w 589"/>
                <a:gd name="T41" fmla="*/ 383 h 543"/>
                <a:gd name="T42" fmla="*/ 218 w 589"/>
                <a:gd name="T43" fmla="*/ 315 h 543"/>
                <a:gd name="T44" fmla="*/ 218 w 589"/>
                <a:gd name="T45" fmla="*/ 303 h 543"/>
                <a:gd name="T46" fmla="*/ 229 w 589"/>
                <a:gd name="T47" fmla="*/ 303 h 543"/>
                <a:gd name="T48" fmla="*/ 252 w 589"/>
                <a:gd name="T49" fmla="*/ 303 h 543"/>
                <a:gd name="T50" fmla="*/ 275 w 589"/>
                <a:gd name="T51" fmla="*/ 303 h 543"/>
                <a:gd name="T52" fmla="*/ 292 w 589"/>
                <a:gd name="T53" fmla="*/ 303 h 543"/>
                <a:gd name="T54" fmla="*/ 349 w 589"/>
                <a:gd name="T55" fmla="*/ 309 h 543"/>
                <a:gd name="T56" fmla="*/ 389 w 589"/>
                <a:gd name="T57" fmla="*/ 338 h 543"/>
                <a:gd name="T58" fmla="*/ 389 w 589"/>
                <a:gd name="T59" fmla="*/ 400 h 543"/>
                <a:gd name="T60" fmla="*/ 338 w 589"/>
                <a:gd name="T61" fmla="*/ 435 h 543"/>
                <a:gd name="T62" fmla="*/ 292 w 589"/>
                <a:gd name="T63" fmla="*/ 435 h 543"/>
                <a:gd name="T64" fmla="*/ 263 w 589"/>
                <a:gd name="T65" fmla="*/ 435 h 543"/>
                <a:gd name="T66" fmla="*/ 235 w 589"/>
                <a:gd name="T67" fmla="*/ 435 h 543"/>
                <a:gd name="T68" fmla="*/ 223 w 589"/>
                <a:gd name="T69" fmla="*/ 435 h 543"/>
                <a:gd name="T70" fmla="*/ 218 w 589"/>
                <a:gd name="T71" fmla="*/ 435 h 543"/>
                <a:gd name="T72" fmla="*/ 46 w 589"/>
                <a:gd name="T73" fmla="*/ 40 h 543"/>
                <a:gd name="T74" fmla="*/ 46 w 589"/>
                <a:gd name="T75" fmla="*/ 509 h 543"/>
                <a:gd name="T76" fmla="*/ 35 w 589"/>
                <a:gd name="T77" fmla="*/ 526 h 543"/>
                <a:gd name="T78" fmla="*/ 12 w 589"/>
                <a:gd name="T79" fmla="*/ 532 h 543"/>
                <a:gd name="T80" fmla="*/ 0 w 589"/>
                <a:gd name="T81" fmla="*/ 532 h 543"/>
                <a:gd name="T82" fmla="*/ 0 w 589"/>
                <a:gd name="T83" fmla="*/ 538 h 543"/>
                <a:gd name="T84" fmla="*/ 0 w 589"/>
                <a:gd name="T85" fmla="*/ 543 h 543"/>
                <a:gd name="T86" fmla="*/ 75 w 589"/>
                <a:gd name="T87" fmla="*/ 543 h 543"/>
                <a:gd name="T88" fmla="*/ 223 w 589"/>
                <a:gd name="T89" fmla="*/ 543 h 543"/>
                <a:gd name="T90" fmla="*/ 349 w 589"/>
                <a:gd name="T91" fmla="*/ 543 h 543"/>
                <a:gd name="T92" fmla="*/ 452 w 589"/>
                <a:gd name="T93" fmla="*/ 532 h 543"/>
                <a:gd name="T94" fmla="*/ 555 w 589"/>
                <a:gd name="T95" fmla="*/ 480 h 543"/>
                <a:gd name="T96" fmla="*/ 589 w 589"/>
                <a:gd name="T97" fmla="*/ 383 h 543"/>
                <a:gd name="T98" fmla="*/ 543 w 589"/>
                <a:gd name="T99" fmla="*/ 280 h 543"/>
                <a:gd name="T100" fmla="*/ 486 w 589"/>
                <a:gd name="T101" fmla="*/ 252 h 543"/>
                <a:gd name="T102" fmla="*/ 520 w 589"/>
                <a:gd name="T103" fmla="*/ 235 h 543"/>
                <a:gd name="T104" fmla="*/ 560 w 589"/>
                <a:gd name="T105" fmla="*/ 183 h 543"/>
                <a:gd name="T106" fmla="*/ 560 w 589"/>
                <a:gd name="T107" fmla="*/ 80 h 543"/>
                <a:gd name="T108" fmla="*/ 492 w 589"/>
                <a:gd name="T109" fmla="*/ 18 h 543"/>
                <a:gd name="T110" fmla="*/ 355 w 589"/>
                <a:gd name="T111" fmla="*/ 0 h 543"/>
                <a:gd name="T112" fmla="*/ 0 w 589"/>
                <a:gd name="T113" fmla="*/ 0 h 543"/>
                <a:gd name="T114" fmla="*/ 0 w 589"/>
                <a:gd name="T115" fmla="*/ 6 h 543"/>
                <a:gd name="T116" fmla="*/ 0 w 589"/>
                <a:gd name="T117" fmla="*/ 6 h 543"/>
                <a:gd name="T118" fmla="*/ 29 w 589"/>
                <a:gd name="T119" fmla="*/ 12 h 543"/>
                <a:gd name="T120" fmla="*/ 46 w 589"/>
                <a:gd name="T121" fmla="*/ 23 h 543"/>
                <a:gd name="T122" fmla="*/ 46 w 589"/>
                <a:gd name="T123" fmla="*/ 40 h 54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89"/>
                <a:gd name="T187" fmla="*/ 0 h 543"/>
                <a:gd name="T188" fmla="*/ 589 w 589"/>
                <a:gd name="T189" fmla="*/ 543 h 54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89" h="543">
                  <a:moveTo>
                    <a:pt x="218" y="206"/>
                  </a:moveTo>
                  <a:lnTo>
                    <a:pt x="218" y="189"/>
                  </a:lnTo>
                  <a:lnTo>
                    <a:pt x="218" y="149"/>
                  </a:lnTo>
                  <a:lnTo>
                    <a:pt x="218" y="115"/>
                  </a:lnTo>
                  <a:lnTo>
                    <a:pt x="218" y="103"/>
                  </a:lnTo>
                  <a:lnTo>
                    <a:pt x="218" y="98"/>
                  </a:lnTo>
                  <a:lnTo>
                    <a:pt x="218" y="103"/>
                  </a:lnTo>
                  <a:lnTo>
                    <a:pt x="223" y="103"/>
                  </a:lnTo>
                  <a:lnTo>
                    <a:pt x="229" y="103"/>
                  </a:lnTo>
                  <a:lnTo>
                    <a:pt x="240" y="103"/>
                  </a:lnTo>
                  <a:lnTo>
                    <a:pt x="252" y="103"/>
                  </a:lnTo>
                  <a:lnTo>
                    <a:pt x="269" y="103"/>
                  </a:lnTo>
                  <a:lnTo>
                    <a:pt x="286" y="103"/>
                  </a:lnTo>
                  <a:lnTo>
                    <a:pt x="298" y="103"/>
                  </a:lnTo>
                  <a:lnTo>
                    <a:pt x="303" y="103"/>
                  </a:lnTo>
                  <a:lnTo>
                    <a:pt x="326" y="103"/>
                  </a:lnTo>
                  <a:lnTo>
                    <a:pt x="343" y="103"/>
                  </a:lnTo>
                  <a:lnTo>
                    <a:pt x="360" y="109"/>
                  </a:lnTo>
                  <a:lnTo>
                    <a:pt x="372" y="115"/>
                  </a:lnTo>
                  <a:lnTo>
                    <a:pt x="383" y="126"/>
                  </a:lnTo>
                  <a:lnTo>
                    <a:pt x="389" y="138"/>
                  </a:lnTo>
                  <a:lnTo>
                    <a:pt x="389" y="160"/>
                  </a:lnTo>
                  <a:lnTo>
                    <a:pt x="389" y="172"/>
                  </a:lnTo>
                  <a:lnTo>
                    <a:pt x="383" y="183"/>
                  </a:lnTo>
                  <a:lnTo>
                    <a:pt x="378" y="195"/>
                  </a:lnTo>
                  <a:lnTo>
                    <a:pt x="366" y="206"/>
                  </a:lnTo>
                  <a:lnTo>
                    <a:pt x="349" y="212"/>
                  </a:lnTo>
                  <a:lnTo>
                    <a:pt x="332" y="218"/>
                  </a:lnTo>
                  <a:lnTo>
                    <a:pt x="303" y="218"/>
                  </a:lnTo>
                  <a:lnTo>
                    <a:pt x="298" y="218"/>
                  </a:lnTo>
                  <a:lnTo>
                    <a:pt x="286" y="218"/>
                  </a:lnTo>
                  <a:lnTo>
                    <a:pt x="269" y="218"/>
                  </a:lnTo>
                  <a:lnTo>
                    <a:pt x="252" y="218"/>
                  </a:lnTo>
                  <a:lnTo>
                    <a:pt x="240" y="218"/>
                  </a:lnTo>
                  <a:lnTo>
                    <a:pt x="229" y="218"/>
                  </a:lnTo>
                  <a:lnTo>
                    <a:pt x="223" y="218"/>
                  </a:lnTo>
                  <a:lnTo>
                    <a:pt x="218" y="218"/>
                  </a:lnTo>
                  <a:lnTo>
                    <a:pt x="218" y="206"/>
                  </a:lnTo>
                  <a:close/>
                  <a:moveTo>
                    <a:pt x="218" y="423"/>
                  </a:moveTo>
                  <a:lnTo>
                    <a:pt x="218" y="412"/>
                  </a:lnTo>
                  <a:lnTo>
                    <a:pt x="218" y="383"/>
                  </a:lnTo>
                  <a:lnTo>
                    <a:pt x="218" y="343"/>
                  </a:lnTo>
                  <a:lnTo>
                    <a:pt x="218" y="315"/>
                  </a:lnTo>
                  <a:lnTo>
                    <a:pt x="218" y="303"/>
                  </a:lnTo>
                  <a:lnTo>
                    <a:pt x="223" y="303"/>
                  </a:lnTo>
                  <a:lnTo>
                    <a:pt x="229" y="303"/>
                  </a:lnTo>
                  <a:lnTo>
                    <a:pt x="240" y="303"/>
                  </a:lnTo>
                  <a:lnTo>
                    <a:pt x="252" y="303"/>
                  </a:lnTo>
                  <a:lnTo>
                    <a:pt x="263" y="303"/>
                  </a:lnTo>
                  <a:lnTo>
                    <a:pt x="275" y="303"/>
                  </a:lnTo>
                  <a:lnTo>
                    <a:pt x="286" y="303"/>
                  </a:lnTo>
                  <a:lnTo>
                    <a:pt x="292" y="303"/>
                  </a:lnTo>
                  <a:lnTo>
                    <a:pt x="320" y="303"/>
                  </a:lnTo>
                  <a:lnTo>
                    <a:pt x="349" y="309"/>
                  </a:lnTo>
                  <a:lnTo>
                    <a:pt x="372" y="315"/>
                  </a:lnTo>
                  <a:lnTo>
                    <a:pt x="389" y="338"/>
                  </a:lnTo>
                  <a:lnTo>
                    <a:pt x="400" y="372"/>
                  </a:lnTo>
                  <a:lnTo>
                    <a:pt x="389" y="400"/>
                  </a:lnTo>
                  <a:lnTo>
                    <a:pt x="372" y="423"/>
                  </a:lnTo>
                  <a:lnTo>
                    <a:pt x="338" y="435"/>
                  </a:lnTo>
                  <a:lnTo>
                    <a:pt x="298" y="435"/>
                  </a:lnTo>
                  <a:lnTo>
                    <a:pt x="292" y="435"/>
                  </a:lnTo>
                  <a:lnTo>
                    <a:pt x="280" y="435"/>
                  </a:lnTo>
                  <a:lnTo>
                    <a:pt x="263" y="435"/>
                  </a:lnTo>
                  <a:lnTo>
                    <a:pt x="252" y="435"/>
                  </a:lnTo>
                  <a:lnTo>
                    <a:pt x="235" y="435"/>
                  </a:lnTo>
                  <a:lnTo>
                    <a:pt x="229" y="435"/>
                  </a:lnTo>
                  <a:lnTo>
                    <a:pt x="223" y="435"/>
                  </a:lnTo>
                  <a:lnTo>
                    <a:pt x="218" y="435"/>
                  </a:lnTo>
                  <a:lnTo>
                    <a:pt x="218" y="423"/>
                  </a:lnTo>
                  <a:close/>
                  <a:moveTo>
                    <a:pt x="46" y="40"/>
                  </a:moveTo>
                  <a:lnTo>
                    <a:pt x="46" y="498"/>
                  </a:lnTo>
                  <a:lnTo>
                    <a:pt x="46" y="509"/>
                  </a:lnTo>
                  <a:lnTo>
                    <a:pt x="46" y="515"/>
                  </a:lnTo>
                  <a:lnTo>
                    <a:pt x="35" y="526"/>
                  </a:lnTo>
                  <a:lnTo>
                    <a:pt x="29" y="526"/>
                  </a:lnTo>
                  <a:lnTo>
                    <a:pt x="12" y="532"/>
                  </a:lnTo>
                  <a:lnTo>
                    <a:pt x="0" y="532"/>
                  </a:lnTo>
                  <a:lnTo>
                    <a:pt x="0" y="538"/>
                  </a:lnTo>
                  <a:lnTo>
                    <a:pt x="0" y="543"/>
                  </a:lnTo>
                  <a:lnTo>
                    <a:pt x="18" y="543"/>
                  </a:lnTo>
                  <a:lnTo>
                    <a:pt x="75" y="543"/>
                  </a:lnTo>
                  <a:lnTo>
                    <a:pt x="143" y="543"/>
                  </a:lnTo>
                  <a:lnTo>
                    <a:pt x="223" y="543"/>
                  </a:lnTo>
                  <a:lnTo>
                    <a:pt x="292" y="543"/>
                  </a:lnTo>
                  <a:lnTo>
                    <a:pt x="349" y="543"/>
                  </a:lnTo>
                  <a:lnTo>
                    <a:pt x="366" y="543"/>
                  </a:lnTo>
                  <a:lnTo>
                    <a:pt x="452" y="532"/>
                  </a:lnTo>
                  <a:lnTo>
                    <a:pt x="515" y="515"/>
                  </a:lnTo>
                  <a:lnTo>
                    <a:pt x="555" y="480"/>
                  </a:lnTo>
                  <a:lnTo>
                    <a:pt x="578" y="435"/>
                  </a:lnTo>
                  <a:lnTo>
                    <a:pt x="589" y="383"/>
                  </a:lnTo>
                  <a:lnTo>
                    <a:pt x="578" y="320"/>
                  </a:lnTo>
                  <a:lnTo>
                    <a:pt x="543" y="280"/>
                  </a:lnTo>
                  <a:lnTo>
                    <a:pt x="492" y="252"/>
                  </a:lnTo>
                  <a:lnTo>
                    <a:pt x="486" y="252"/>
                  </a:lnTo>
                  <a:lnTo>
                    <a:pt x="492" y="252"/>
                  </a:lnTo>
                  <a:lnTo>
                    <a:pt x="520" y="235"/>
                  </a:lnTo>
                  <a:lnTo>
                    <a:pt x="543" y="212"/>
                  </a:lnTo>
                  <a:lnTo>
                    <a:pt x="560" y="183"/>
                  </a:lnTo>
                  <a:lnTo>
                    <a:pt x="572" y="132"/>
                  </a:lnTo>
                  <a:lnTo>
                    <a:pt x="560" y="80"/>
                  </a:lnTo>
                  <a:lnTo>
                    <a:pt x="538" y="40"/>
                  </a:lnTo>
                  <a:lnTo>
                    <a:pt x="492" y="18"/>
                  </a:lnTo>
                  <a:lnTo>
                    <a:pt x="435" y="6"/>
                  </a:lnTo>
                  <a:lnTo>
                    <a:pt x="35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lnTo>
                    <a:pt x="29" y="12"/>
                  </a:lnTo>
                  <a:lnTo>
                    <a:pt x="35" y="18"/>
                  </a:lnTo>
                  <a:lnTo>
                    <a:pt x="46" y="23"/>
                  </a:lnTo>
                  <a:lnTo>
                    <a:pt x="46" y="29"/>
                  </a:lnTo>
                  <a:lnTo>
                    <a:pt x="46" y="40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7" name="Freeform 104">
              <a:extLst>
                <a:ext uri="{FF2B5EF4-FFF2-40B4-BE49-F238E27FC236}">
                  <a16:creationId xmlns:a16="http://schemas.microsoft.com/office/drawing/2014/main" id="{64DCEC6B-0AAB-8354-7F1C-F16558BC9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1883"/>
              <a:ext cx="651" cy="549"/>
            </a:xfrm>
            <a:custGeom>
              <a:avLst/>
              <a:gdLst>
                <a:gd name="T0" fmla="*/ 605 w 651"/>
                <a:gd name="T1" fmla="*/ 29 h 549"/>
                <a:gd name="T2" fmla="*/ 611 w 651"/>
                <a:gd name="T3" fmla="*/ 18 h 549"/>
                <a:gd name="T4" fmla="*/ 634 w 651"/>
                <a:gd name="T5" fmla="*/ 6 h 549"/>
                <a:gd name="T6" fmla="*/ 651 w 651"/>
                <a:gd name="T7" fmla="*/ 6 h 549"/>
                <a:gd name="T8" fmla="*/ 651 w 651"/>
                <a:gd name="T9" fmla="*/ 6 h 549"/>
                <a:gd name="T10" fmla="*/ 651 w 651"/>
                <a:gd name="T11" fmla="*/ 0 h 549"/>
                <a:gd name="T12" fmla="*/ 377 w 651"/>
                <a:gd name="T13" fmla="*/ 0 h 549"/>
                <a:gd name="T14" fmla="*/ 377 w 651"/>
                <a:gd name="T15" fmla="*/ 6 h 549"/>
                <a:gd name="T16" fmla="*/ 377 w 651"/>
                <a:gd name="T17" fmla="*/ 6 h 549"/>
                <a:gd name="T18" fmla="*/ 405 w 651"/>
                <a:gd name="T19" fmla="*/ 12 h 549"/>
                <a:gd name="T20" fmla="*/ 422 w 651"/>
                <a:gd name="T21" fmla="*/ 23 h 549"/>
                <a:gd name="T22" fmla="*/ 422 w 651"/>
                <a:gd name="T23" fmla="*/ 40 h 549"/>
                <a:gd name="T24" fmla="*/ 417 w 651"/>
                <a:gd name="T25" fmla="*/ 360 h 549"/>
                <a:gd name="T26" fmla="*/ 365 w 651"/>
                <a:gd name="T27" fmla="*/ 418 h 549"/>
                <a:gd name="T28" fmla="*/ 268 w 651"/>
                <a:gd name="T29" fmla="*/ 418 h 549"/>
                <a:gd name="T30" fmla="*/ 217 w 651"/>
                <a:gd name="T31" fmla="*/ 360 h 549"/>
                <a:gd name="T32" fmla="*/ 211 w 651"/>
                <a:gd name="T33" fmla="*/ 40 h 549"/>
                <a:gd name="T34" fmla="*/ 211 w 651"/>
                <a:gd name="T35" fmla="*/ 23 h 549"/>
                <a:gd name="T36" fmla="*/ 228 w 651"/>
                <a:gd name="T37" fmla="*/ 12 h 549"/>
                <a:gd name="T38" fmla="*/ 257 w 651"/>
                <a:gd name="T39" fmla="*/ 6 h 549"/>
                <a:gd name="T40" fmla="*/ 257 w 651"/>
                <a:gd name="T41" fmla="*/ 6 h 549"/>
                <a:gd name="T42" fmla="*/ 257 w 651"/>
                <a:gd name="T43" fmla="*/ 0 h 549"/>
                <a:gd name="T44" fmla="*/ 0 w 651"/>
                <a:gd name="T45" fmla="*/ 0 h 549"/>
                <a:gd name="T46" fmla="*/ 0 w 651"/>
                <a:gd name="T47" fmla="*/ 6 h 549"/>
                <a:gd name="T48" fmla="*/ 0 w 651"/>
                <a:gd name="T49" fmla="*/ 6 h 549"/>
                <a:gd name="T50" fmla="*/ 11 w 651"/>
                <a:gd name="T51" fmla="*/ 6 h 549"/>
                <a:gd name="T52" fmla="*/ 28 w 651"/>
                <a:gd name="T53" fmla="*/ 18 h 549"/>
                <a:gd name="T54" fmla="*/ 28 w 651"/>
                <a:gd name="T55" fmla="*/ 40 h 549"/>
                <a:gd name="T56" fmla="*/ 40 w 651"/>
                <a:gd name="T57" fmla="*/ 372 h 549"/>
                <a:gd name="T58" fmla="*/ 91 w 651"/>
                <a:gd name="T59" fmla="*/ 480 h 549"/>
                <a:gd name="T60" fmla="*/ 222 w 651"/>
                <a:gd name="T61" fmla="*/ 543 h 549"/>
                <a:gd name="T62" fmla="*/ 411 w 651"/>
                <a:gd name="T63" fmla="*/ 543 h 549"/>
                <a:gd name="T64" fmla="*/ 542 w 651"/>
                <a:gd name="T65" fmla="*/ 480 h 549"/>
                <a:gd name="T66" fmla="*/ 594 w 651"/>
                <a:gd name="T67" fmla="*/ 372 h 549"/>
                <a:gd name="T68" fmla="*/ 605 w 651"/>
                <a:gd name="T69" fmla="*/ 40 h 5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51"/>
                <a:gd name="T106" fmla="*/ 0 h 549"/>
                <a:gd name="T107" fmla="*/ 651 w 651"/>
                <a:gd name="T108" fmla="*/ 549 h 5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51" h="549">
                  <a:moveTo>
                    <a:pt x="605" y="40"/>
                  </a:moveTo>
                  <a:lnTo>
                    <a:pt x="605" y="29"/>
                  </a:lnTo>
                  <a:lnTo>
                    <a:pt x="605" y="23"/>
                  </a:lnTo>
                  <a:lnTo>
                    <a:pt x="611" y="18"/>
                  </a:lnTo>
                  <a:lnTo>
                    <a:pt x="622" y="12"/>
                  </a:lnTo>
                  <a:lnTo>
                    <a:pt x="634" y="6"/>
                  </a:lnTo>
                  <a:lnTo>
                    <a:pt x="651" y="6"/>
                  </a:lnTo>
                  <a:lnTo>
                    <a:pt x="651" y="0"/>
                  </a:lnTo>
                  <a:lnTo>
                    <a:pt x="377" y="0"/>
                  </a:lnTo>
                  <a:lnTo>
                    <a:pt x="377" y="6"/>
                  </a:lnTo>
                  <a:lnTo>
                    <a:pt x="394" y="6"/>
                  </a:lnTo>
                  <a:lnTo>
                    <a:pt x="405" y="12"/>
                  </a:lnTo>
                  <a:lnTo>
                    <a:pt x="411" y="18"/>
                  </a:lnTo>
                  <a:lnTo>
                    <a:pt x="422" y="23"/>
                  </a:lnTo>
                  <a:lnTo>
                    <a:pt x="422" y="29"/>
                  </a:lnTo>
                  <a:lnTo>
                    <a:pt x="422" y="40"/>
                  </a:lnTo>
                  <a:lnTo>
                    <a:pt x="422" y="315"/>
                  </a:lnTo>
                  <a:lnTo>
                    <a:pt x="417" y="360"/>
                  </a:lnTo>
                  <a:lnTo>
                    <a:pt x="394" y="395"/>
                  </a:lnTo>
                  <a:lnTo>
                    <a:pt x="365" y="418"/>
                  </a:lnTo>
                  <a:lnTo>
                    <a:pt x="314" y="423"/>
                  </a:lnTo>
                  <a:lnTo>
                    <a:pt x="268" y="418"/>
                  </a:lnTo>
                  <a:lnTo>
                    <a:pt x="234" y="395"/>
                  </a:lnTo>
                  <a:lnTo>
                    <a:pt x="217" y="360"/>
                  </a:lnTo>
                  <a:lnTo>
                    <a:pt x="211" y="315"/>
                  </a:lnTo>
                  <a:lnTo>
                    <a:pt x="211" y="40"/>
                  </a:lnTo>
                  <a:lnTo>
                    <a:pt x="211" y="29"/>
                  </a:lnTo>
                  <a:lnTo>
                    <a:pt x="211" y="23"/>
                  </a:lnTo>
                  <a:lnTo>
                    <a:pt x="217" y="18"/>
                  </a:lnTo>
                  <a:lnTo>
                    <a:pt x="228" y="12"/>
                  </a:lnTo>
                  <a:lnTo>
                    <a:pt x="240" y="6"/>
                  </a:lnTo>
                  <a:lnTo>
                    <a:pt x="257" y="6"/>
                  </a:lnTo>
                  <a:lnTo>
                    <a:pt x="25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lnTo>
                    <a:pt x="22" y="12"/>
                  </a:lnTo>
                  <a:lnTo>
                    <a:pt x="28" y="18"/>
                  </a:lnTo>
                  <a:lnTo>
                    <a:pt x="28" y="29"/>
                  </a:lnTo>
                  <a:lnTo>
                    <a:pt x="28" y="40"/>
                  </a:lnTo>
                  <a:lnTo>
                    <a:pt x="28" y="309"/>
                  </a:lnTo>
                  <a:lnTo>
                    <a:pt x="40" y="372"/>
                  </a:lnTo>
                  <a:lnTo>
                    <a:pt x="57" y="429"/>
                  </a:lnTo>
                  <a:lnTo>
                    <a:pt x="91" y="480"/>
                  </a:lnTo>
                  <a:lnTo>
                    <a:pt x="148" y="515"/>
                  </a:lnTo>
                  <a:lnTo>
                    <a:pt x="222" y="543"/>
                  </a:lnTo>
                  <a:lnTo>
                    <a:pt x="314" y="549"/>
                  </a:lnTo>
                  <a:lnTo>
                    <a:pt x="411" y="543"/>
                  </a:lnTo>
                  <a:lnTo>
                    <a:pt x="485" y="515"/>
                  </a:lnTo>
                  <a:lnTo>
                    <a:pt x="542" y="480"/>
                  </a:lnTo>
                  <a:lnTo>
                    <a:pt x="577" y="429"/>
                  </a:lnTo>
                  <a:lnTo>
                    <a:pt x="594" y="372"/>
                  </a:lnTo>
                  <a:lnTo>
                    <a:pt x="605" y="309"/>
                  </a:lnTo>
                  <a:lnTo>
                    <a:pt x="605" y="40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Freeform 105">
              <a:extLst>
                <a:ext uri="{FF2B5EF4-FFF2-40B4-BE49-F238E27FC236}">
                  <a16:creationId xmlns:a16="http://schemas.microsoft.com/office/drawing/2014/main" id="{8D30A229-647D-BBF4-118E-89EA679E2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" y="1883"/>
              <a:ext cx="686" cy="543"/>
            </a:xfrm>
            <a:custGeom>
              <a:avLst/>
              <a:gdLst>
                <a:gd name="T0" fmla="*/ 491 w 686"/>
                <a:gd name="T1" fmla="*/ 538 h 543"/>
                <a:gd name="T2" fmla="*/ 491 w 686"/>
                <a:gd name="T3" fmla="*/ 532 h 543"/>
                <a:gd name="T4" fmla="*/ 491 w 686"/>
                <a:gd name="T5" fmla="*/ 532 h 543"/>
                <a:gd name="T6" fmla="*/ 463 w 686"/>
                <a:gd name="T7" fmla="*/ 526 h 543"/>
                <a:gd name="T8" fmla="*/ 446 w 686"/>
                <a:gd name="T9" fmla="*/ 515 h 543"/>
                <a:gd name="T10" fmla="*/ 440 w 686"/>
                <a:gd name="T11" fmla="*/ 498 h 543"/>
                <a:gd name="T12" fmla="*/ 629 w 686"/>
                <a:gd name="T13" fmla="*/ 46 h 543"/>
                <a:gd name="T14" fmla="*/ 646 w 686"/>
                <a:gd name="T15" fmla="*/ 23 h 543"/>
                <a:gd name="T16" fmla="*/ 657 w 686"/>
                <a:gd name="T17" fmla="*/ 12 h 543"/>
                <a:gd name="T18" fmla="*/ 669 w 686"/>
                <a:gd name="T19" fmla="*/ 6 h 543"/>
                <a:gd name="T20" fmla="*/ 680 w 686"/>
                <a:gd name="T21" fmla="*/ 6 h 543"/>
                <a:gd name="T22" fmla="*/ 680 w 686"/>
                <a:gd name="T23" fmla="*/ 6 h 543"/>
                <a:gd name="T24" fmla="*/ 686 w 686"/>
                <a:gd name="T25" fmla="*/ 0 h 543"/>
                <a:gd name="T26" fmla="*/ 429 w 686"/>
                <a:gd name="T27" fmla="*/ 0 h 543"/>
                <a:gd name="T28" fmla="*/ 429 w 686"/>
                <a:gd name="T29" fmla="*/ 6 h 543"/>
                <a:gd name="T30" fmla="*/ 429 w 686"/>
                <a:gd name="T31" fmla="*/ 6 h 543"/>
                <a:gd name="T32" fmla="*/ 440 w 686"/>
                <a:gd name="T33" fmla="*/ 6 h 543"/>
                <a:gd name="T34" fmla="*/ 451 w 686"/>
                <a:gd name="T35" fmla="*/ 12 h 543"/>
                <a:gd name="T36" fmla="*/ 457 w 686"/>
                <a:gd name="T37" fmla="*/ 23 h 543"/>
                <a:gd name="T38" fmla="*/ 429 w 686"/>
                <a:gd name="T39" fmla="*/ 75 h 543"/>
                <a:gd name="T40" fmla="*/ 377 w 686"/>
                <a:gd name="T41" fmla="*/ 155 h 543"/>
                <a:gd name="T42" fmla="*/ 349 w 686"/>
                <a:gd name="T43" fmla="*/ 195 h 543"/>
                <a:gd name="T44" fmla="*/ 343 w 686"/>
                <a:gd name="T45" fmla="*/ 195 h 543"/>
                <a:gd name="T46" fmla="*/ 314 w 686"/>
                <a:gd name="T47" fmla="*/ 149 h 543"/>
                <a:gd name="T48" fmla="*/ 263 w 686"/>
                <a:gd name="T49" fmla="*/ 75 h 543"/>
                <a:gd name="T50" fmla="*/ 240 w 686"/>
                <a:gd name="T51" fmla="*/ 23 h 543"/>
                <a:gd name="T52" fmla="*/ 246 w 686"/>
                <a:gd name="T53" fmla="*/ 12 h 543"/>
                <a:gd name="T54" fmla="*/ 257 w 686"/>
                <a:gd name="T55" fmla="*/ 6 h 543"/>
                <a:gd name="T56" fmla="*/ 263 w 686"/>
                <a:gd name="T57" fmla="*/ 6 h 543"/>
                <a:gd name="T58" fmla="*/ 263 w 686"/>
                <a:gd name="T59" fmla="*/ 6 h 543"/>
                <a:gd name="T60" fmla="*/ 263 w 686"/>
                <a:gd name="T61" fmla="*/ 0 h 543"/>
                <a:gd name="T62" fmla="*/ 0 w 686"/>
                <a:gd name="T63" fmla="*/ 0 h 543"/>
                <a:gd name="T64" fmla="*/ 0 w 686"/>
                <a:gd name="T65" fmla="*/ 6 h 543"/>
                <a:gd name="T66" fmla="*/ 0 w 686"/>
                <a:gd name="T67" fmla="*/ 6 h 543"/>
                <a:gd name="T68" fmla="*/ 17 w 686"/>
                <a:gd name="T69" fmla="*/ 6 h 543"/>
                <a:gd name="T70" fmla="*/ 34 w 686"/>
                <a:gd name="T71" fmla="*/ 12 h 543"/>
                <a:gd name="T72" fmla="*/ 46 w 686"/>
                <a:gd name="T73" fmla="*/ 23 h 543"/>
                <a:gd name="T74" fmla="*/ 63 w 686"/>
                <a:gd name="T75" fmla="*/ 46 h 543"/>
                <a:gd name="T76" fmla="*/ 246 w 686"/>
                <a:gd name="T77" fmla="*/ 498 h 543"/>
                <a:gd name="T78" fmla="*/ 246 w 686"/>
                <a:gd name="T79" fmla="*/ 515 h 543"/>
                <a:gd name="T80" fmla="*/ 229 w 686"/>
                <a:gd name="T81" fmla="*/ 526 h 543"/>
                <a:gd name="T82" fmla="*/ 200 w 686"/>
                <a:gd name="T83" fmla="*/ 532 h 543"/>
                <a:gd name="T84" fmla="*/ 200 w 686"/>
                <a:gd name="T85" fmla="*/ 532 h 543"/>
                <a:gd name="T86" fmla="*/ 200 w 686"/>
                <a:gd name="T87" fmla="*/ 538 h 543"/>
                <a:gd name="T88" fmla="*/ 491 w 686"/>
                <a:gd name="T89" fmla="*/ 543 h 54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86"/>
                <a:gd name="T136" fmla="*/ 0 h 543"/>
                <a:gd name="T137" fmla="*/ 686 w 686"/>
                <a:gd name="T138" fmla="*/ 543 h 54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86" h="543">
                  <a:moveTo>
                    <a:pt x="491" y="543"/>
                  </a:moveTo>
                  <a:lnTo>
                    <a:pt x="491" y="538"/>
                  </a:lnTo>
                  <a:lnTo>
                    <a:pt x="491" y="532"/>
                  </a:lnTo>
                  <a:lnTo>
                    <a:pt x="474" y="532"/>
                  </a:lnTo>
                  <a:lnTo>
                    <a:pt x="463" y="526"/>
                  </a:lnTo>
                  <a:lnTo>
                    <a:pt x="451" y="526"/>
                  </a:lnTo>
                  <a:lnTo>
                    <a:pt x="446" y="515"/>
                  </a:lnTo>
                  <a:lnTo>
                    <a:pt x="440" y="509"/>
                  </a:lnTo>
                  <a:lnTo>
                    <a:pt x="440" y="498"/>
                  </a:lnTo>
                  <a:lnTo>
                    <a:pt x="440" y="326"/>
                  </a:lnTo>
                  <a:lnTo>
                    <a:pt x="629" y="46"/>
                  </a:lnTo>
                  <a:lnTo>
                    <a:pt x="640" y="35"/>
                  </a:lnTo>
                  <a:lnTo>
                    <a:pt x="646" y="23"/>
                  </a:lnTo>
                  <a:lnTo>
                    <a:pt x="657" y="18"/>
                  </a:lnTo>
                  <a:lnTo>
                    <a:pt x="657" y="12"/>
                  </a:lnTo>
                  <a:lnTo>
                    <a:pt x="663" y="12"/>
                  </a:lnTo>
                  <a:lnTo>
                    <a:pt x="669" y="6"/>
                  </a:lnTo>
                  <a:lnTo>
                    <a:pt x="674" y="6"/>
                  </a:lnTo>
                  <a:lnTo>
                    <a:pt x="680" y="6"/>
                  </a:lnTo>
                  <a:lnTo>
                    <a:pt x="686" y="6"/>
                  </a:lnTo>
                  <a:lnTo>
                    <a:pt x="686" y="0"/>
                  </a:lnTo>
                  <a:lnTo>
                    <a:pt x="680" y="0"/>
                  </a:lnTo>
                  <a:lnTo>
                    <a:pt x="429" y="0"/>
                  </a:lnTo>
                  <a:lnTo>
                    <a:pt x="429" y="6"/>
                  </a:lnTo>
                  <a:lnTo>
                    <a:pt x="440" y="6"/>
                  </a:lnTo>
                  <a:lnTo>
                    <a:pt x="446" y="6"/>
                  </a:lnTo>
                  <a:lnTo>
                    <a:pt x="451" y="12"/>
                  </a:lnTo>
                  <a:lnTo>
                    <a:pt x="457" y="18"/>
                  </a:lnTo>
                  <a:lnTo>
                    <a:pt x="457" y="23"/>
                  </a:lnTo>
                  <a:lnTo>
                    <a:pt x="446" y="40"/>
                  </a:lnTo>
                  <a:lnTo>
                    <a:pt x="429" y="75"/>
                  </a:lnTo>
                  <a:lnTo>
                    <a:pt x="400" y="115"/>
                  </a:lnTo>
                  <a:lnTo>
                    <a:pt x="377" y="155"/>
                  </a:lnTo>
                  <a:lnTo>
                    <a:pt x="354" y="189"/>
                  </a:lnTo>
                  <a:lnTo>
                    <a:pt x="349" y="195"/>
                  </a:lnTo>
                  <a:lnTo>
                    <a:pt x="349" y="206"/>
                  </a:lnTo>
                  <a:lnTo>
                    <a:pt x="343" y="195"/>
                  </a:lnTo>
                  <a:lnTo>
                    <a:pt x="337" y="189"/>
                  </a:lnTo>
                  <a:lnTo>
                    <a:pt x="314" y="149"/>
                  </a:lnTo>
                  <a:lnTo>
                    <a:pt x="286" y="115"/>
                  </a:lnTo>
                  <a:lnTo>
                    <a:pt x="263" y="75"/>
                  </a:lnTo>
                  <a:lnTo>
                    <a:pt x="246" y="46"/>
                  </a:lnTo>
                  <a:lnTo>
                    <a:pt x="240" y="23"/>
                  </a:lnTo>
                  <a:lnTo>
                    <a:pt x="240" y="12"/>
                  </a:lnTo>
                  <a:lnTo>
                    <a:pt x="246" y="12"/>
                  </a:lnTo>
                  <a:lnTo>
                    <a:pt x="251" y="6"/>
                  </a:lnTo>
                  <a:lnTo>
                    <a:pt x="257" y="6"/>
                  </a:lnTo>
                  <a:lnTo>
                    <a:pt x="263" y="6"/>
                  </a:lnTo>
                  <a:lnTo>
                    <a:pt x="263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29" y="12"/>
                  </a:lnTo>
                  <a:lnTo>
                    <a:pt x="34" y="12"/>
                  </a:lnTo>
                  <a:lnTo>
                    <a:pt x="34" y="18"/>
                  </a:lnTo>
                  <a:lnTo>
                    <a:pt x="46" y="23"/>
                  </a:lnTo>
                  <a:lnTo>
                    <a:pt x="51" y="35"/>
                  </a:lnTo>
                  <a:lnTo>
                    <a:pt x="63" y="46"/>
                  </a:lnTo>
                  <a:lnTo>
                    <a:pt x="246" y="326"/>
                  </a:lnTo>
                  <a:lnTo>
                    <a:pt x="246" y="498"/>
                  </a:lnTo>
                  <a:lnTo>
                    <a:pt x="246" y="509"/>
                  </a:lnTo>
                  <a:lnTo>
                    <a:pt x="246" y="515"/>
                  </a:lnTo>
                  <a:lnTo>
                    <a:pt x="240" y="526"/>
                  </a:lnTo>
                  <a:lnTo>
                    <a:pt x="229" y="526"/>
                  </a:lnTo>
                  <a:lnTo>
                    <a:pt x="217" y="532"/>
                  </a:lnTo>
                  <a:lnTo>
                    <a:pt x="200" y="532"/>
                  </a:lnTo>
                  <a:lnTo>
                    <a:pt x="200" y="538"/>
                  </a:lnTo>
                  <a:lnTo>
                    <a:pt x="200" y="543"/>
                  </a:lnTo>
                  <a:lnTo>
                    <a:pt x="491" y="543"/>
                  </a:lnTo>
                  <a:close/>
                </a:path>
              </a:pathLst>
            </a:custGeom>
            <a:solidFill>
              <a:srgbClr val="000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916" name="Text Box 71">
            <a:extLst>
              <a:ext uri="{FF2B5EF4-FFF2-40B4-BE49-F238E27FC236}">
                <a16:creationId xmlns:a16="http://schemas.microsoft.com/office/drawing/2014/main" id="{6F10AF42-62B4-C1DF-3CCE-F30DF803F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0800"/>
            <a:ext cx="1882973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sz="1800" b="1" dirty="0">
                <a:ea typeface="MS PGothic" charset="0"/>
                <a:cs typeface="MS PGothic" charset="0"/>
              </a:rPr>
              <a:t>Collaborators:</a:t>
            </a:r>
            <a:endParaRPr lang="en-US" sz="1200" dirty="0">
              <a:ea typeface="MS PGothic" charset="0"/>
              <a:cs typeface="MS PGothic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1200" b="1" dirty="0" err="1">
                <a:ea typeface="MS PGothic" charset="0"/>
                <a:cs typeface="MS PGothic" charset="0"/>
              </a:rPr>
              <a:t>Tahsin</a:t>
            </a:r>
            <a:r>
              <a:rPr lang="en-US" sz="1200" b="1" dirty="0">
                <a:ea typeface="MS PGothic" charset="0"/>
                <a:cs typeface="MS PGothic" charset="0"/>
              </a:rPr>
              <a:t> </a:t>
            </a:r>
            <a:r>
              <a:rPr lang="en-US" sz="1200" b="1" dirty="0" err="1">
                <a:ea typeface="MS PGothic" charset="0"/>
                <a:cs typeface="MS PGothic" charset="0"/>
              </a:rPr>
              <a:t>Khajah</a:t>
            </a:r>
            <a:endParaRPr lang="en-US" sz="1200" b="1" dirty="0">
              <a:ea typeface="MS PGothic" charset="0"/>
              <a:cs typeface="MS PGothic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ea typeface="MS PGothic" charset="0"/>
                <a:cs typeface="MS PGothic" charset="0"/>
              </a:rPr>
              <a:t>Department of Mechanical Engineering, University of Texas at Tyler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n-US" sz="1000" dirty="0">
              <a:ea typeface="MS PGothic" charset="0"/>
              <a:cs typeface="MS PGothic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sz="1200" b="1" dirty="0"/>
              <a:t>Jonathan Hale          </a:t>
            </a:r>
            <a:r>
              <a:rPr lang="en-US" altLang="en-US" sz="1000" dirty="0"/>
              <a:t>Graduate Student          Department of Mathematics, Brigham Young University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n-US" altLang="en-US" sz="1000" dirty="0"/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sz="1200" b="1" dirty="0" err="1"/>
              <a:t>Monu</a:t>
            </a:r>
            <a:r>
              <a:rPr lang="en-US" altLang="en-US" sz="1200" b="1" dirty="0"/>
              <a:t> Jaiswal           </a:t>
            </a:r>
            <a:r>
              <a:rPr lang="en-US" altLang="en-US" sz="1000" dirty="0"/>
              <a:t>Graduate Student          Department of Mechanical Engineering, University of Texas at Tyler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n-US" altLang="en-US" sz="1000" dirty="0"/>
          </a:p>
          <a:p>
            <a:pPr algn="l" eaLnBrk="1" hangingPunct="1">
              <a:spcBef>
                <a:spcPct val="50000"/>
              </a:spcBef>
              <a:defRPr/>
            </a:pPr>
            <a:endParaRPr lang="en-US" sz="1000" dirty="0">
              <a:ea typeface="MS PGothic" charset="0"/>
              <a:cs typeface="MS PGothic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endParaRPr lang="en-US" sz="1000" dirty="0">
              <a:ea typeface="MS PGothic" charset="0"/>
              <a:cs typeface="MS PGothic" charset="0"/>
            </a:endParaRP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defRPr/>
            </a:pPr>
            <a:endParaRPr lang="en-US" sz="1000" dirty="0">
              <a:ea typeface="MS PGothic" charset="0"/>
              <a:cs typeface="MS PGothic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endParaRPr lang="en-US" sz="1200" dirty="0">
              <a:ea typeface="MS PGothic" charset="0"/>
              <a:cs typeface="MS PGothic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endParaRPr lang="en-US" sz="1200" dirty="0">
              <a:ea typeface="MS PGothic" charset="0"/>
              <a:cs typeface="MS PGothic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endParaRPr lang="en-US" sz="1200" dirty="0">
              <a:ea typeface="MS PGothic" charset="0"/>
              <a:cs typeface="MS PGothic" charset="0"/>
            </a:endParaRPr>
          </a:p>
        </p:txBody>
      </p:sp>
      <p:sp>
        <p:nvSpPr>
          <p:cNvPr id="70" name="Text Box 71">
            <a:extLst>
              <a:ext uri="{FF2B5EF4-FFF2-40B4-BE49-F238E27FC236}">
                <a16:creationId xmlns:a16="http://schemas.microsoft.com/office/drawing/2014/main" id="{6C101F46-AF54-FD69-7081-535481EBE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743200"/>
            <a:ext cx="21336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 b="1" dirty="0"/>
              <a:t>Other Collaborators:</a:t>
            </a:r>
            <a:endParaRPr lang="en-US" altLang="en-US" sz="1200" dirty="0"/>
          </a:p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/>
              <a:t>David Modesto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000" dirty="0"/>
              <a:t>Barcelona Supercomputer Center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000" dirty="0"/>
              <a:t>Spain</a:t>
            </a:r>
            <a:endParaRPr lang="en-US" altLang="en-US" sz="1200" dirty="0"/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1200" b="1" dirty="0">
                <a:ea typeface="MS PGothic" charset="0"/>
                <a:cs typeface="MS PGothic" charset="0"/>
              </a:rPr>
              <a:t>Sebastian Acosta        </a:t>
            </a:r>
            <a:r>
              <a:rPr lang="en-US" sz="1000" dirty="0">
                <a:ea typeface="MS PGothic" charset="0"/>
                <a:cs typeface="MS PGothic" charset="0"/>
              </a:rPr>
              <a:t>Baylor College of Medicine Texas Children's Hospital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1200" b="1" dirty="0">
                <a:ea typeface="MS PGothic" charset="0"/>
                <a:cs typeface="MS PGothic" charset="0"/>
              </a:rPr>
              <a:t>Dane </a:t>
            </a:r>
            <a:r>
              <a:rPr lang="en-US" sz="1200" b="1" dirty="0" err="1">
                <a:ea typeface="MS PGothic" charset="0"/>
                <a:cs typeface="MS PGothic" charset="0"/>
              </a:rPr>
              <a:t>Grundvig</a:t>
            </a:r>
            <a:endParaRPr lang="en-US" sz="1200" b="1" dirty="0">
              <a:ea typeface="MS PGothic" charset="0"/>
              <a:cs typeface="MS PGothic" charset="0"/>
            </a:endParaRP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ea typeface="MS PGothic" charset="0"/>
                <a:cs typeface="MS PGothic" charset="0"/>
              </a:rPr>
              <a:t>Graduate Student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ea typeface="MS PGothic" charset="0"/>
                <a:cs typeface="MS PGothic" charset="0"/>
              </a:rPr>
              <a:t>Rice University, </a:t>
            </a:r>
            <a:r>
              <a:rPr lang="en-US" sz="1000" dirty="0" err="1">
                <a:ea typeface="MS PGothic" charset="0"/>
                <a:cs typeface="MS PGothic" charset="0"/>
              </a:rPr>
              <a:t>Houston,Texas</a:t>
            </a:r>
            <a:endParaRPr lang="en-US" sz="1200" dirty="0">
              <a:ea typeface="MS PGothic" charset="0"/>
              <a:cs typeface="MS PGothic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1200" b="1" dirty="0">
                <a:ea typeface="MS PGothic" charset="0"/>
                <a:cs typeface="MS PGothic" charset="0"/>
              </a:rPr>
              <a:t>Jacob Badger             </a:t>
            </a:r>
            <a:r>
              <a:rPr lang="en-US" sz="1000" dirty="0">
                <a:ea typeface="MS PGothic" charset="0"/>
                <a:cs typeface="MS PGothic" charset="0"/>
              </a:rPr>
              <a:t>Graduate Student                              Oden Institute for Computational Engineering and Sciences University of Texas at Austin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 err="1"/>
              <a:t>Otilio</a:t>
            </a:r>
            <a:r>
              <a:rPr lang="en-US" altLang="en-US" sz="1200" b="1" dirty="0"/>
              <a:t> Rojas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000" dirty="0"/>
              <a:t>Barcelona Supercomputer Center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000" dirty="0"/>
              <a:t>Spain</a:t>
            </a:r>
            <a:endParaRPr lang="en-US" altLang="en-US" sz="1200" dirty="0"/>
          </a:p>
          <a:p>
            <a:pPr algn="l" eaLnBrk="1" hangingPunct="1">
              <a:spcBef>
                <a:spcPct val="50000"/>
              </a:spcBef>
              <a:defRPr/>
            </a:pPr>
            <a:endParaRPr lang="en-US" altLang="en-US" sz="1000" dirty="0"/>
          </a:p>
          <a:p>
            <a:pPr algn="l" eaLnBrk="1" hangingPunct="1">
              <a:spcBef>
                <a:spcPct val="50000"/>
              </a:spcBef>
            </a:pPr>
            <a:endParaRPr lang="en-US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5" grpId="0"/>
      <p:bldP spid="462856" grpId="0"/>
      <p:bldP spid="462857" grpId="0"/>
      <p:bldP spid="462916" grpId="0"/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1">
            <a:extLst>
              <a:ext uri="{FF2B5EF4-FFF2-40B4-BE49-F238E27FC236}">
                <a16:creationId xmlns:a16="http://schemas.microsoft.com/office/drawing/2014/main" id="{31CCFF56-88E1-DC3D-D78C-354332A7FDE0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1828800" y="304800"/>
            <a:ext cx="60198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3600">
                <a:ea typeface="ＭＳ Ｐゴシック" panose="020B0600070205080204" pitchFamily="34" charset="-128"/>
              </a:rPr>
              <a:t>Computational Goals</a:t>
            </a:r>
          </a:p>
        </p:txBody>
      </p:sp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44B41F87-0FC7-4F6C-46DB-6450F0380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5D3C9-4E9F-B949-87A3-5999AD8BBC5F}" type="slidenum">
              <a:rPr lang="es-DO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s-DO" altLang="en-US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4ACCA-0F5F-B925-98AE-46EF2A810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52600"/>
            <a:ext cx="6477000" cy="56324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u"/>
              <a:defRPr/>
            </a:pPr>
            <a:r>
              <a:rPr lang="en-US" sz="2000" dirty="0"/>
              <a:t>Derivation of an </a:t>
            </a:r>
            <a:r>
              <a:rPr lang="en-US" sz="2000" dirty="0">
                <a:solidFill>
                  <a:srgbClr val="3366FF"/>
                </a:solidFill>
              </a:rPr>
              <a:t>overall high order and highly accurate numerical method</a:t>
            </a:r>
            <a:r>
              <a:rPr lang="en-US" sz="2000" dirty="0"/>
              <a:t>: </a:t>
            </a:r>
          </a:p>
          <a:p>
            <a:pPr eaLnBrk="1" hangingPunct="1">
              <a:buFont typeface="Wingdings" charset="0"/>
              <a:buChar char="u"/>
              <a:defRPr/>
            </a:pPr>
            <a:endParaRPr lang="en-US" sz="2000" dirty="0"/>
          </a:p>
          <a:p>
            <a:pPr lvl="1" eaLnBrk="1" hangingPunct="1">
              <a:buFont typeface="Wingdings" charset="0"/>
              <a:buChar char="u"/>
              <a:defRPr/>
            </a:pPr>
            <a:r>
              <a:rPr lang="en-US" sz="2000" dirty="0">
                <a:solidFill>
                  <a:srgbClr val="3366FF"/>
                </a:solidFill>
                <a:cs typeface="ＭＳ Ｐゴシック" charset="0"/>
              </a:rPr>
              <a:t>High order </a:t>
            </a:r>
            <a:r>
              <a:rPr lang="en-US" sz="2000" dirty="0">
                <a:cs typeface="ＭＳ Ｐゴシック" charset="0"/>
              </a:rPr>
              <a:t>numerical technique </a:t>
            </a:r>
            <a:r>
              <a:rPr lang="en-US" sz="2000" dirty="0">
                <a:solidFill>
                  <a:srgbClr val="3366FF"/>
                </a:solidFill>
                <a:cs typeface="ＭＳ Ｐゴシック" charset="0"/>
              </a:rPr>
              <a:t>in the interior </a:t>
            </a:r>
            <a:r>
              <a:rPr lang="en-US" sz="2000" dirty="0">
                <a:cs typeface="ＭＳ Ｐゴシック" charset="0"/>
              </a:rPr>
              <a:t>of the computational domain. </a:t>
            </a:r>
          </a:p>
          <a:p>
            <a:pPr lvl="1" eaLnBrk="1" hangingPunct="1">
              <a:buFont typeface="Wingdings" charset="0"/>
              <a:buChar char="u"/>
              <a:defRPr/>
            </a:pPr>
            <a:endParaRPr lang="en-US" sz="2000" dirty="0">
              <a:cs typeface="ＭＳ Ｐゴシック" charset="0"/>
            </a:endParaRPr>
          </a:p>
          <a:p>
            <a:pPr lvl="1" eaLnBrk="1" hangingPunct="1">
              <a:buFont typeface="Wingdings" charset="0"/>
              <a:buChar char="u"/>
              <a:defRPr/>
            </a:pPr>
            <a:r>
              <a:rPr lang="en-US" sz="2000" dirty="0">
                <a:cs typeface="ＭＳ Ｐゴシック" charset="0"/>
              </a:rPr>
              <a:t>Couple with a computationally efficient</a:t>
            </a:r>
            <a:r>
              <a:rPr lang="en-US" sz="2000" dirty="0">
                <a:solidFill>
                  <a:srgbClr val="3366FF"/>
                </a:solidFill>
                <a:cs typeface="ＭＳ Ｐゴシック" charset="0"/>
              </a:rPr>
              <a:t> high order absorbing boundary condition (ABC) </a:t>
            </a:r>
            <a:r>
              <a:rPr lang="en-US" sz="2000" dirty="0">
                <a:cs typeface="ＭＳ Ｐゴシック" charset="0"/>
              </a:rPr>
              <a:t>that does not drop the high order of the interior numerical method. </a:t>
            </a:r>
          </a:p>
          <a:p>
            <a:pPr eaLnBrk="1" hangingPunct="1">
              <a:buFont typeface="Wingdings" charset="0"/>
              <a:buChar char="u"/>
              <a:defRPr/>
            </a:pPr>
            <a:endParaRPr lang="en-US" sz="2000" dirty="0"/>
          </a:p>
          <a:p>
            <a:pPr eaLnBrk="1" hangingPunct="1">
              <a:buFont typeface="Wingdings" charset="0"/>
              <a:buChar char="u"/>
              <a:defRPr/>
            </a:pPr>
            <a:r>
              <a:rPr lang="en-US" sz="2000" dirty="0"/>
              <a:t>Computational </a:t>
            </a:r>
            <a:r>
              <a:rPr lang="en-US" sz="2000" dirty="0">
                <a:solidFill>
                  <a:srgbClr val="3366FF"/>
                </a:solidFill>
              </a:rPr>
              <a:t>domain relatively small</a:t>
            </a:r>
            <a:r>
              <a:rPr lang="en-US" sz="2000" dirty="0"/>
              <a:t>. Low number of operations.</a:t>
            </a:r>
          </a:p>
          <a:p>
            <a:pPr eaLnBrk="1" hangingPunct="1">
              <a:buFont typeface="Wingdings" charset="0"/>
              <a:buChar char="u"/>
              <a:defRPr/>
            </a:pPr>
            <a:endParaRPr lang="en-US" sz="2000" dirty="0"/>
          </a:p>
          <a:p>
            <a:pPr eaLnBrk="1" hangingPunct="1">
              <a:buFont typeface="Wingdings" charset="0"/>
              <a:buChar char="u"/>
              <a:defRPr/>
            </a:pPr>
            <a:r>
              <a:rPr lang="en-US" sz="2000" dirty="0"/>
              <a:t>Relatively </a:t>
            </a:r>
            <a:r>
              <a:rPr lang="en-US" sz="2000" dirty="0">
                <a:solidFill>
                  <a:srgbClr val="3366FF"/>
                </a:solidFill>
              </a:rPr>
              <a:t>easy implementation</a:t>
            </a:r>
            <a:r>
              <a:rPr lang="en-US" sz="2000" dirty="0"/>
              <a:t>.</a:t>
            </a:r>
          </a:p>
          <a:p>
            <a:pPr eaLnBrk="1" hangingPunct="1">
              <a:buFont typeface="Wingdings" charset="0"/>
              <a:buChar char="u"/>
              <a:defRPr/>
            </a:pPr>
            <a:endParaRPr lang="en-US" sz="2000" dirty="0"/>
          </a:p>
          <a:p>
            <a:pPr marL="0" indent="0" eaLnBrk="1" hangingPunct="1">
              <a:defRPr/>
            </a:pPr>
            <a:endParaRPr lang="en-US" sz="2000" dirty="0"/>
          </a:p>
          <a:p>
            <a:pPr eaLnBrk="1" hangingPunct="1">
              <a:buFont typeface="Wingdings" charset="0"/>
              <a:buChar char="u"/>
              <a:defRPr/>
            </a:pPr>
            <a:endParaRPr lang="en-US" sz="2000" dirty="0"/>
          </a:p>
        </p:txBody>
      </p:sp>
      <p:sp>
        <p:nvSpPr>
          <p:cNvPr id="27652" name="TextBox 2">
            <a:extLst>
              <a:ext uri="{FF2B5EF4-FFF2-40B4-BE49-F238E27FC236}">
                <a16:creationId xmlns:a16="http://schemas.microsoft.com/office/drawing/2014/main" id="{81BCD06F-B397-C23F-C971-0868A0BBB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14400"/>
            <a:ext cx="635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0" descr="latex-image-1.pdf">
            <a:extLst>
              <a:ext uri="{FF2B5EF4-FFF2-40B4-BE49-F238E27FC236}">
                <a16:creationId xmlns:a16="http://schemas.microsoft.com/office/drawing/2014/main" id="{9D95CF07-2EFF-26F6-753E-45F9C6EEC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6438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13" descr="latex-image-1.pdf">
            <a:extLst>
              <a:ext uri="{FF2B5EF4-FFF2-40B4-BE49-F238E27FC236}">
                <a16:creationId xmlns:a16="http://schemas.microsoft.com/office/drawing/2014/main" id="{7A46B86C-041D-FBB5-D19A-3984DEEAE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7416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>
            <a:extLst>
              <a:ext uri="{FF2B5EF4-FFF2-40B4-BE49-F238E27FC236}">
                <a16:creationId xmlns:a16="http://schemas.microsoft.com/office/drawing/2014/main" id="{D8E942FC-549A-3200-EEF0-C6BC6E856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858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800" b="1">
                <a:solidFill>
                  <a:srgbClr val="003399"/>
                </a:solidFill>
              </a:rPr>
              <a:t>Most Elementary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800" b="1">
                <a:solidFill>
                  <a:srgbClr val="003399"/>
                </a:solidFill>
              </a:rPr>
              <a:t> Absorbing Boundary Condition on S</a:t>
            </a:r>
          </a:p>
        </p:txBody>
      </p:sp>
      <p:pic>
        <p:nvPicPr>
          <p:cNvPr id="44037" name="Picture 1" descr="latex-image-1.pdf">
            <a:extLst>
              <a:ext uri="{FF2B5EF4-FFF2-40B4-BE49-F238E27FC236}">
                <a16:creationId xmlns:a16="http://schemas.microsoft.com/office/drawing/2014/main" id="{82E63F26-29D2-364D-1B37-69B5E76E2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664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>
            <a:extLst>
              <a:ext uri="{FF2B5EF4-FFF2-40B4-BE49-F238E27FC236}">
                <a16:creationId xmlns:a16="http://schemas.microsoft.com/office/drawing/2014/main" id="{3B8726D3-463B-B1D7-708A-3AFBC2E80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416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9">
            <a:extLst>
              <a:ext uri="{FF2B5EF4-FFF2-40B4-BE49-F238E27FC236}">
                <a16:creationId xmlns:a16="http://schemas.microsoft.com/office/drawing/2014/main" id="{DCEE4F38-289C-9FA5-B7C9-B3945A5B5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8600"/>
            <a:ext cx="54149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Key Idea for Defining ABC (2D)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Karp Theorem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/>
              <a:t>Comm. Pure Appl. Math. (1961)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dirty="0"/>
          </a:p>
        </p:txBody>
      </p:sp>
      <p:pic>
        <p:nvPicPr>
          <p:cNvPr id="57346" name="Picture 3" descr="latex-image-1.pdf">
            <a:extLst>
              <a:ext uri="{FF2B5EF4-FFF2-40B4-BE49-F238E27FC236}">
                <a16:creationId xmlns:a16="http://schemas.microsoft.com/office/drawing/2014/main" id="{77D8B990-0FD3-8742-231F-CF81C357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696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9">
            <a:extLst>
              <a:ext uri="{FF2B5EF4-FFF2-40B4-BE49-F238E27FC236}">
                <a16:creationId xmlns:a16="http://schemas.microsoft.com/office/drawing/2014/main" id="{1FAAE69B-467B-F8AC-0DD2-2FE5DEF1A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8600"/>
            <a:ext cx="54149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Key Idea for Defining ABC (2D)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Karp Theorem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/>
              <a:t>Comm. Pure Appl. Math. (1961)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dirty="0"/>
          </a:p>
        </p:txBody>
      </p:sp>
      <p:pic>
        <p:nvPicPr>
          <p:cNvPr id="58370" name="Picture 3" descr="latex-image-1.pdf">
            <a:extLst>
              <a:ext uri="{FF2B5EF4-FFF2-40B4-BE49-F238E27FC236}">
                <a16:creationId xmlns:a16="http://schemas.microsoft.com/office/drawing/2014/main" id="{E7148590-54B4-A22F-6AF5-C9706D77E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83058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9">
            <a:extLst>
              <a:ext uri="{FF2B5EF4-FFF2-40B4-BE49-F238E27FC236}">
                <a16:creationId xmlns:a16="http://schemas.microsoft.com/office/drawing/2014/main" id="{CD9E2391-94F0-E878-0851-ED457E86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5948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Absorbing Boundary Conditions: Annihilating Operator in 2D </a:t>
            </a:r>
            <a:endParaRPr lang="en-US" altLang="en-US"/>
          </a:p>
        </p:txBody>
      </p:sp>
      <p:pic>
        <p:nvPicPr>
          <p:cNvPr id="60418" name="Picture 10" descr="latex-image-1.pdf">
            <a:extLst>
              <a:ext uri="{FF2B5EF4-FFF2-40B4-BE49-F238E27FC236}">
                <a16:creationId xmlns:a16="http://schemas.microsoft.com/office/drawing/2014/main" id="{3928733C-463A-7C4F-52E7-A0D2E9D33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75787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 descr="latex-image-1.pdf">
            <a:extLst>
              <a:ext uri="{FF2B5EF4-FFF2-40B4-BE49-F238E27FC236}">
                <a16:creationId xmlns:a16="http://schemas.microsoft.com/office/drawing/2014/main" id="{C63A0DC5-6A4B-EBCD-8945-81199D27C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0"/>
            <a:ext cx="762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" descr="latex-image-1.pdf">
            <a:extLst>
              <a:ext uri="{FF2B5EF4-FFF2-40B4-BE49-F238E27FC236}">
                <a16:creationId xmlns:a16="http://schemas.microsoft.com/office/drawing/2014/main" id="{18A40112-0672-7A1D-892C-982A299D7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3263900"/>
            <a:ext cx="6223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9">
            <a:extLst>
              <a:ext uri="{FF2B5EF4-FFF2-40B4-BE49-F238E27FC236}">
                <a16:creationId xmlns:a16="http://schemas.microsoft.com/office/drawing/2014/main" id="{AF7135BB-4AF8-4505-7E38-42099A501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"/>
            <a:ext cx="5943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/>
              <a:t>Absorbing Boundary Conditions: Annihilating Operators</a:t>
            </a:r>
            <a:endParaRPr lang="en-US" altLang="en-US" sz="2800"/>
          </a:p>
        </p:txBody>
      </p:sp>
      <p:pic>
        <p:nvPicPr>
          <p:cNvPr id="61442" name="Picture 2" descr="latex-image-1.pdf">
            <a:extLst>
              <a:ext uri="{FF2B5EF4-FFF2-40B4-BE49-F238E27FC236}">
                <a16:creationId xmlns:a16="http://schemas.microsoft.com/office/drawing/2014/main" id="{AAEF5B21-8D27-E1A4-A766-68D005F90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739933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1" descr="latex-image-1.pdf">
            <a:extLst>
              <a:ext uri="{FF2B5EF4-FFF2-40B4-BE49-F238E27FC236}">
                <a16:creationId xmlns:a16="http://schemas.microsoft.com/office/drawing/2014/main" id="{7509B0B6-B692-AF69-0C94-273C6CF7D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53340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9">
            <a:extLst>
              <a:ext uri="{FF2B5EF4-FFF2-40B4-BE49-F238E27FC236}">
                <a16:creationId xmlns:a16="http://schemas.microsoft.com/office/drawing/2014/main" id="{C2FD9DF2-A777-E1B7-C026-11794E3D7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4800"/>
            <a:ext cx="6477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/>
              <a:t>Absorbing Boundary Conditions Based on Annihilating Operators</a:t>
            </a:r>
            <a:endParaRPr lang="en-US" alt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09372-5D71-264E-7DA9-BE998DC1A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Absorbing boundary conditions on S</a:t>
            </a:r>
          </a:p>
        </p:txBody>
      </p:sp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C6A72957-F565-0496-6DF3-7DEBC6B98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63881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ACCFFEDB-ECAC-9868-C69E-41F58947E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05325"/>
            <a:ext cx="7620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>
            <a:extLst>
              <a:ext uri="{FF2B5EF4-FFF2-40B4-BE49-F238E27FC236}">
                <a16:creationId xmlns:a16="http://schemas.microsoft.com/office/drawing/2014/main" id="{B2BCEC7B-3215-E19B-9989-34EBD306A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7158038" cy="1412875"/>
          </a:xfrm>
        </p:spPr>
        <p:txBody>
          <a:bodyPr/>
          <a:lstStyle/>
          <a:p>
            <a:pPr algn="ctr"/>
            <a:r>
              <a:rPr lang="en-US" altLang="en-US" sz="3600" b="1">
                <a:ea typeface="ＭＳ Ｐゴシック" panose="020B0600070205080204" pitchFamily="34" charset="-128"/>
              </a:rPr>
              <a:t>Mathematical Model 2</a:t>
            </a:r>
            <a:br>
              <a:rPr lang="en-US" altLang="en-US" sz="3600" b="1">
                <a:ea typeface="ＭＳ Ｐゴシック" panose="020B0600070205080204" pitchFamily="34" charset="-128"/>
              </a:rPr>
            </a:br>
            <a:r>
              <a:rPr lang="en-US" altLang="en-US" sz="3600" b="1">
                <a:ea typeface="ＭＳ Ｐゴシック" panose="020B0600070205080204" pitchFamily="34" charset="-128"/>
              </a:rPr>
              <a:t>(bounded)</a:t>
            </a:r>
          </a:p>
        </p:txBody>
      </p:sp>
      <p:pic>
        <p:nvPicPr>
          <p:cNvPr id="58371" name="Picture 5" descr="latex-image-1.pdf">
            <a:extLst>
              <a:ext uri="{FF2B5EF4-FFF2-40B4-BE49-F238E27FC236}">
                <a16:creationId xmlns:a16="http://schemas.microsoft.com/office/drawing/2014/main" id="{0718B46A-C1AA-AC26-68D7-F97847D07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68611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1" descr="latex-image-1.pdf">
            <a:extLst>
              <a:ext uri="{FF2B5EF4-FFF2-40B4-BE49-F238E27FC236}">
                <a16:creationId xmlns:a16="http://schemas.microsoft.com/office/drawing/2014/main" id="{CACE93DA-D1F2-CC24-B3DD-0A84A09DD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3090863"/>
            <a:ext cx="7747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5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9">
            <a:extLst>
              <a:ext uri="{FF2B5EF4-FFF2-40B4-BE49-F238E27FC236}">
                <a16:creationId xmlns:a16="http://schemas.microsoft.com/office/drawing/2014/main" id="{B9EA8845-9BEF-47C0-B1AC-15B0AECD3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"/>
            <a:ext cx="5943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/>
              <a:t>Absorbing Boundary Conditions: Annihilating Operators</a:t>
            </a:r>
            <a:endParaRPr lang="en-US" altLang="en-US" sz="2800"/>
          </a:p>
        </p:txBody>
      </p:sp>
      <p:pic>
        <p:nvPicPr>
          <p:cNvPr id="62466" name="Picture 3" descr="latex-image-1.pdf">
            <a:extLst>
              <a:ext uri="{FF2B5EF4-FFF2-40B4-BE49-F238E27FC236}">
                <a16:creationId xmlns:a16="http://schemas.microsoft.com/office/drawing/2014/main" id="{7F5AE108-0BF6-754E-D812-ED1352A03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8382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9">
            <a:extLst>
              <a:ext uri="{FF2B5EF4-FFF2-40B4-BE49-F238E27FC236}">
                <a16:creationId xmlns:a16="http://schemas.microsoft.com/office/drawing/2014/main" id="{B5C5CEE5-6CD5-2CA9-6F17-D0E2CB5B0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"/>
            <a:ext cx="54149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Types of Absorbing boundary Condition</a:t>
            </a:r>
          </a:p>
        </p:txBody>
      </p:sp>
      <p:sp>
        <p:nvSpPr>
          <p:cNvPr id="35842" name="TextBox 1">
            <a:extLst>
              <a:ext uri="{FF2B5EF4-FFF2-40B4-BE49-F238E27FC236}">
                <a16:creationId xmlns:a16="http://schemas.microsoft.com/office/drawing/2014/main" id="{4A31EA09-E1E9-9D51-5C9D-664870155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68463"/>
            <a:ext cx="8991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en-US" altLang="en-US" sz="2000"/>
              <a:t>Until 1970s Sommerfeld-like ABC dominated.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endParaRPr lang="en-US" altLang="en-US" sz="2000"/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en-US" altLang="en-US" sz="2000"/>
              <a:t>From late 1970s to mid 1980s. Low order ABC appeared Bayliss-Turkel (SIAM Appl. Math 1982), Engquist-Majda (Comm. Pure Appl. Math 1979), Higdon (Math Comput. 1987), Kriegsmann et al. (IEEE Trans. Ant. Prop. OSRC 1987) 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endParaRPr lang="en-US" altLang="en-US" sz="2000"/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en-US" altLang="en-US" sz="2000"/>
              <a:t>In the late 1980s and mid-1990s exact non-local ABC appeared like those based on Dirichlet to Neumann map: Givoli (JCP 1992), Grote (SIAM 1995), more recent Acosta-Villamizar (JCP 2010)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endParaRPr lang="en-US" altLang="en-US" sz="2000"/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en-US" altLang="en-US" sz="2000"/>
              <a:t>Mid 1990s perfectly matched layer (PML) was invented. Berenger (JCP 1994)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endParaRPr lang="en-US" altLang="en-US" sz="2000"/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en-US" altLang="en-US" sz="2000"/>
              <a:t>Since the mid-1990s until now high order local ABC have been developed. </a:t>
            </a:r>
            <a:r>
              <a:rPr lang="en-US" altLang="en-US" sz="2400"/>
              <a:t>This is our subject today.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DD893D9-4590-9BE2-5168-A502CE09CA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228600"/>
            <a:ext cx="7158038" cy="1412875"/>
          </a:xfrm>
        </p:spPr>
        <p:txBody>
          <a:bodyPr/>
          <a:lstStyle/>
          <a:p>
            <a:pPr algn="ctr"/>
            <a:r>
              <a:rPr lang="en-US" altLang="en-US" b="1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92346815-49E0-2A84-3FC2-9D6D64EFA7B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981200"/>
            <a:ext cx="7924800" cy="4572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MODELING PART:</a:t>
            </a:r>
          </a:p>
          <a:p>
            <a:pPr lvl="1">
              <a:lnSpc>
                <a:spcPct val="150000"/>
              </a:lnSpc>
            </a:pPr>
            <a:r>
              <a:rPr lang="en-US" altLang="en-US" sz="1500">
                <a:ea typeface="ＭＳ Ｐゴシック" panose="020B0600070205080204" pitchFamily="34" charset="-128"/>
              </a:rPr>
              <a:t>Derivation of Local High Order </a:t>
            </a:r>
            <a:r>
              <a:rPr lang="en-US" altLang="en-US" sz="1500" i="1">
                <a:ea typeface="ＭＳ Ｐゴシック" panose="020B0600070205080204" pitchFamily="34" charset="-128"/>
              </a:rPr>
              <a:t>Absorbing Boundary Condition </a:t>
            </a:r>
            <a:r>
              <a:rPr lang="en-US" altLang="en-US" sz="1500">
                <a:ea typeface="ＭＳ Ｐゴシック" panose="020B0600070205080204" pitchFamily="34" charset="-128"/>
              </a:rPr>
              <a:t>(ABC) for </a:t>
            </a:r>
            <a:r>
              <a:rPr lang="en-US" altLang="en-US" sz="1500">
                <a:solidFill>
                  <a:srgbClr val="3366FF"/>
                </a:solidFill>
                <a:ea typeface="ＭＳ Ｐゴシック" panose="020B0600070205080204" pitchFamily="34" charset="-128"/>
              </a:rPr>
              <a:t>Single Acoustic Scattering</a:t>
            </a:r>
          </a:p>
          <a:p>
            <a:pPr>
              <a:lnSpc>
                <a:spcPct val="15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NUMERICAL PART:</a:t>
            </a:r>
          </a:p>
          <a:p>
            <a:pPr lvl="1">
              <a:lnSpc>
                <a:spcPct val="150000"/>
              </a:lnSpc>
            </a:pPr>
            <a:r>
              <a:rPr lang="en-US" altLang="en-US" sz="1500">
                <a:ea typeface="ＭＳ Ｐゴシック" panose="020B0600070205080204" pitchFamily="34" charset="-128"/>
              </a:rPr>
              <a:t>Construction of a Numerical Method</a:t>
            </a:r>
          </a:p>
          <a:p>
            <a:pPr lvl="1">
              <a:lnSpc>
                <a:spcPct val="150000"/>
              </a:lnSpc>
            </a:pPr>
            <a:r>
              <a:rPr lang="en-US" altLang="en-US" sz="1500">
                <a:ea typeface="ＭＳ Ｐゴシック" panose="020B0600070205080204" pitchFamily="34" charset="-128"/>
              </a:rPr>
              <a:t>Discrete Problem. Algebraic Linear System</a:t>
            </a:r>
          </a:p>
          <a:p>
            <a:pPr>
              <a:lnSpc>
                <a:spcPct val="15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NUMERICAL APPROXIMATIONS. </a:t>
            </a:r>
          </a:p>
          <a:p>
            <a:pPr lvl="1">
              <a:lnSpc>
                <a:spcPct val="150000"/>
              </a:lnSpc>
            </a:pPr>
            <a:r>
              <a:rPr lang="en-US" altLang="en-US" sz="1500">
                <a:ea typeface="ＭＳ Ｐゴシック" panose="020B0600070205080204" pitchFamily="34" charset="-128"/>
              </a:rPr>
              <a:t>Numerical Experiments</a:t>
            </a:r>
          </a:p>
          <a:p>
            <a:pPr lvl="1">
              <a:lnSpc>
                <a:spcPct val="150000"/>
              </a:lnSpc>
            </a:pPr>
            <a:r>
              <a:rPr lang="en-US" altLang="en-US" sz="1500">
                <a:ea typeface="ＭＳ Ｐゴシック" panose="020B0600070205080204" pitchFamily="34" charset="-128"/>
              </a:rPr>
              <a:t>Accuracy and Convergence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9">
            <a:extLst>
              <a:ext uri="{FF2B5EF4-FFF2-40B4-BE49-F238E27FC236}">
                <a16:creationId xmlns:a16="http://schemas.microsoft.com/office/drawing/2014/main" id="{E2D11F1D-5ED1-4CDF-80B7-2D765BB7B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"/>
            <a:ext cx="54149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Importance of Absorbing boundary Condition </a:t>
            </a:r>
          </a:p>
        </p:txBody>
      </p:sp>
      <p:pic>
        <p:nvPicPr>
          <p:cNvPr id="39938" name="Picture 4" descr="Screen Shot 2016-11-11 at 3.45.59 AM.png">
            <a:extLst>
              <a:ext uri="{FF2B5EF4-FFF2-40B4-BE49-F238E27FC236}">
                <a16:creationId xmlns:a16="http://schemas.microsoft.com/office/drawing/2014/main" id="{BD8D7C29-CF89-B2BF-EE90-CA5E01A92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981200"/>
            <a:ext cx="8529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Screen Shot 2016-11-11 at 3.45.59 AM.png">
            <a:extLst>
              <a:ext uri="{FF2B5EF4-FFF2-40B4-BE49-F238E27FC236}">
                <a16:creationId xmlns:a16="http://schemas.microsoft.com/office/drawing/2014/main" id="{13CEAEC7-7F45-6945-A94B-3FC7BBB0E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85296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9">
            <a:extLst>
              <a:ext uri="{FF2B5EF4-FFF2-40B4-BE49-F238E27FC236}">
                <a16:creationId xmlns:a16="http://schemas.microsoft.com/office/drawing/2014/main" id="{D6E4169B-2ECA-0F6C-0309-9B91AF09D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"/>
            <a:ext cx="5414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Importance of Absorbing boundary Condition 5 Years Later</a:t>
            </a:r>
          </a:p>
        </p:txBody>
      </p:sp>
      <p:pic>
        <p:nvPicPr>
          <p:cNvPr id="40962" name="Picture 6" descr="Screen Shot 2021-01-03 at 11.55.06 PM.png">
            <a:extLst>
              <a:ext uri="{FF2B5EF4-FFF2-40B4-BE49-F238E27FC236}">
                <a16:creationId xmlns:a16="http://schemas.microsoft.com/office/drawing/2014/main" id="{D985F370-1167-0659-7F1A-96A75E131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7924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Screen Shot 2021-01-03 at 11.57.39 PM.png">
            <a:extLst>
              <a:ext uri="{FF2B5EF4-FFF2-40B4-BE49-F238E27FC236}">
                <a16:creationId xmlns:a16="http://schemas.microsoft.com/office/drawing/2014/main" id="{440B0066-B2C2-7272-0333-830A347C3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754188"/>
            <a:ext cx="7315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9">
            <a:extLst>
              <a:ext uri="{FF2B5EF4-FFF2-40B4-BE49-F238E27FC236}">
                <a16:creationId xmlns:a16="http://schemas.microsoft.com/office/drawing/2014/main" id="{E2CF5089-4841-9BCD-6AD0-E20994052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553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Importance of Absorbing boundary Condition</a:t>
            </a:r>
          </a:p>
        </p:txBody>
      </p:sp>
      <p:pic>
        <p:nvPicPr>
          <p:cNvPr id="3" name="Picture 2" descr="Screen Shot 2016-11-11 at 3.47.50 AM.png">
            <a:extLst>
              <a:ext uri="{FF2B5EF4-FFF2-40B4-BE49-F238E27FC236}">
                <a16:creationId xmlns:a16="http://schemas.microsoft.com/office/drawing/2014/main" id="{FBABAAC9-7B9C-61EC-AE45-50DEFAA7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76400"/>
            <a:ext cx="798671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6-11-11 at 3.48.07 AM.png">
            <a:extLst>
              <a:ext uri="{FF2B5EF4-FFF2-40B4-BE49-F238E27FC236}">
                <a16:creationId xmlns:a16="http://schemas.microsoft.com/office/drawing/2014/main" id="{9B8D78B4-6BE5-9CA1-9089-1E8241182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73152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11-11 at 3.44.48 AM.png">
            <a:extLst>
              <a:ext uri="{FF2B5EF4-FFF2-40B4-BE49-F238E27FC236}">
                <a16:creationId xmlns:a16="http://schemas.microsoft.com/office/drawing/2014/main" id="{DBAE46E6-4D74-6C8A-BA34-3AB7D87B8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97450"/>
            <a:ext cx="73152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9">
            <a:extLst>
              <a:ext uri="{FF2B5EF4-FFF2-40B4-BE49-F238E27FC236}">
                <a16:creationId xmlns:a16="http://schemas.microsoft.com/office/drawing/2014/main" id="{C046D991-87DD-4A1E-2EFE-26C399C90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Importance of Absorbing boundary Condition 5 Years Later</a:t>
            </a:r>
          </a:p>
        </p:txBody>
      </p:sp>
      <p:pic>
        <p:nvPicPr>
          <p:cNvPr id="43010" name="Picture 4" descr="Screen Shot 2021-01-04 at 12.08.33 AM.png">
            <a:extLst>
              <a:ext uri="{FF2B5EF4-FFF2-40B4-BE49-F238E27FC236}">
                <a16:creationId xmlns:a16="http://schemas.microsoft.com/office/drawing/2014/main" id="{43A1A938-9987-FFAB-2174-F42B91442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11676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Screen Shot 2021-01-04 at 12.10.34 AM.png">
            <a:extLst>
              <a:ext uri="{FF2B5EF4-FFF2-40B4-BE49-F238E27FC236}">
                <a16:creationId xmlns:a16="http://schemas.microsoft.com/office/drawing/2014/main" id="{4C01B57F-B8DC-40E0-9425-0E31E6B58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6883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Screen Shot 2021-01-04 at 12.12.23 AM.png">
            <a:extLst>
              <a:ext uri="{FF2B5EF4-FFF2-40B4-BE49-F238E27FC236}">
                <a16:creationId xmlns:a16="http://schemas.microsoft.com/office/drawing/2014/main" id="{7D46DB15-14E0-165D-1567-2FF30DA35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6800"/>
            <a:ext cx="75311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>
            <a:extLst>
              <a:ext uri="{FF2B5EF4-FFF2-40B4-BE49-F238E27FC236}">
                <a16:creationId xmlns:a16="http://schemas.microsoft.com/office/drawing/2014/main" id="{6B012EE0-29B1-EF6F-4CFE-744A11649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-228600"/>
            <a:ext cx="7158038" cy="1412875"/>
          </a:xfrm>
        </p:spPr>
        <p:txBody>
          <a:bodyPr/>
          <a:lstStyle/>
          <a:p>
            <a:pPr algn="ctr"/>
            <a:r>
              <a:rPr lang="en-US" altLang="en-US" sz="2800" b="1">
                <a:ea typeface="ＭＳ Ｐゴシック" panose="020B0600070205080204" pitchFamily="34" charset="-128"/>
              </a:rPr>
              <a:t>Our Idea:</a:t>
            </a:r>
            <a:br>
              <a:rPr lang="en-US" altLang="en-US" sz="2800" b="1">
                <a:ea typeface="ＭＳ Ｐゴシック" panose="020B0600070205080204" pitchFamily="34" charset="-128"/>
              </a:rPr>
            </a:br>
            <a:r>
              <a:rPr lang="en-US" altLang="en-US" sz="2800" b="1">
                <a:ea typeface="ＭＳ Ｐゴシック" panose="020B0600070205080204" pitchFamily="34" charset="-128"/>
              </a:rPr>
              <a:t>Derivation of Farfield Expansions ABC</a:t>
            </a:r>
          </a:p>
        </p:txBody>
      </p:sp>
      <p:sp>
        <p:nvSpPr>
          <p:cNvPr id="44034" name="TextBox 1">
            <a:extLst>
              <a:ext uri="{FF2B5EF4-FFF2-40B4-BE49-F238E27FC236}">
                <a16:creationId xmlns:a16="http://schemas.microsoft.com/office/drawing/2014/main" id="{7E2DF871-1905-E6C7-9509-1D24BE3C4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772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How can we increase the order of the approximation at the artificial boundary without increasing the complexity of the ABC ?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5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6">
            <a:extLst>
              <a:ext uri="{FF2B5EF4-FFF2-40B4-BE49-F238E27FC236}">
                <a16:creationId xmlns:a16="http://schemas.microsoft.com/office/drawing/2014/main" id="{A947BBD1-AF55-2113-DC03-09126D46E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09600"/>
            <a:ext cx="701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800" b="1"/>
              <a:t>Mathematical Model: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800" b="1"/>
              <a:t>Interface Condition</a:t>
            </a:r>
            <a:endParaRPr lang="es-DO" altLang="en-US" sz="24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DO" altLang="en-US" sz="2400" b="1"/>
          </a:p>
        </p:txBody>
      </p:sp>
      <p:sp>
        <p:nvSpPr>
          <p:cNvPr id="46082" name="TextBox 1">
            <a:extLst>
              <a:ext uri="{FF2B5EF4-FFF2-40B4-BE49-F238E27FC236}">
                <a16:creationId xmlns:a16="http://schemas.microsoft.com/office/drawing/2014/main" id="{D8ADBF7D-92A6-163D-A678-1003DD80B0C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705600" y="3198813"/>
            <a:ext cx="76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/>
              <a:t>S</a:t>
            </a:r>
          </a:p>
        </p:txBody>
      </p:sp>
      <p:sp>
        <p:nvSpPr>
          <p:cNvPr id="46083" name="TextBox 4">
            <a:extLst>
              <a:ext uri="{FF2B5EF4-FFF2-40B4-BE49-F238E27FC236}">
                <a16:creationId xmlns:a16="http://schemas.microsoft.com/office/drawing/2014/main" id="{D695293C-4155-1AA2-D81C-A0703FDE2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36220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S</a:t>
            </a:r>
          </a:p>
        </p:txBody>
      </p:sp>
      <p:pic>
        <p:nvPicPr>
          <p:cNvPr id="46084" name="Picture 6" descr="latex-image-1.pdf">
            <a:extLst>
              <a:ext uri="{FF2B5EF4-FFF2-40B4-BE49-F238E27FC236}">
                <a16:creationId xmlns:a16="http://schemas.microsoft.com/office/drawing/2014/main" id="{9129CC4F-8EA3-4EAA-F780-69E6A6940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571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 descr="latex-image-1.pdf">
            <a:extLst>
              <a:ext uri="{FF2B5EF4-FFF2-40B4-BE49-F238E27FC236}">
                <a16:creationId xmlns:a16="http://schemas.microsoft.com/office/drawing/2014/main" id="{CCFE3652-6CA7-1F3B-5CF0-8B06C49F2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2995613"/>
            <a:ext cx="58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8" descr="latex-image-1.pdf">
            <a:extLst>
              <a:ext uri="{FF2B5EF4-FFF2-40B4-BE49-F238E27FC236}">
                <a16:creationId xmlns:a16="http://schemas.microsoft.com/office/drawing/2014/main" id="{93490CAF-FCAA-6012-0DE7-85AE54D56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19600"/>
            <a:ext cx="254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" descr="Submarine2.pdf">
            <a:extLst>
              <a:ext uri="{FF2B5EF4-FFF2-40B4-BE49-F238E27FC236}">
                <a16:creationId xmlns:a16="http://schemas.microsoft.com/office/drawing/2014/main" id="{249CBE83-FD65-4AAF-D029-90032CE34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2900"/>
            <a:ext cx="63627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6" descr="latex-image-1.pdf">
            <a:extLst>
              <a:ext uri="{FF2B5EF4-FFF2-40B4-BE49-F238E27FC236}">
                <a16:creationId xmlns:a16="http://schemas.microsoft.com/office/drawing/2014/main" id="{490F05C2-BE1F-D37C-BF11-388675789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3467100"/>
            <a:ext cx="571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Box 4">
            <a:extLst>
              <a:ext uri="{FF2B5EF4-FFF2-40B4-BE49-F238E27FC236}">
                <a16:creationId xmlns:a16="http://schemas.microsoft.com/office/drawing/2014/main" id="{B329B91A-8085-BEBB-E571-DC51E9F7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25" y="307340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20556-954E-F38D-52AB-2CE30E3C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FCA685-C0BA-5844-9DE9-19A9A741C87F}" type="slidenum">
              <a:rPr lang="es-DO" altLang="en-US" sz="1000"/>
              <a:pPr eaLnBrk="1" hangingPunct="1"/>
              <a:t>26</a:t>
            </a:fld>
            <a:endParaRPr lang="es-DO" altLang="en-US" sz="1000"/>
          </a:p>
        </p:txBody>
      </p:sp>
      <p:sp>
        <p:nvSpPr>
          <p:cNvPr id="68610" name="TextBox 7">
            <a:extLst>
              <a:ext uri="{FF2B5EF4-FFF2-40B4-BE49-F238E27FC236}">
                <a16:creationId xmlns:a16="http://schemas.microsoft.com/office/drawing/2014/main" id="{CA692C41-BE71-CD63-96CC-6A51F23F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"/>
            <a:ext cx="678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/>
              <a:t>Equivalent Interface Problem</a:t>
            </a:r>
          </a:p>
          <a:p>
            <a:pPr eaLnBrk="1" hangingPunct="1"/>
            <a:r>
              <a:rPr lang="en-US" altLang="en-US" sz="2000" b="1" i="1"/>
              <a:t>Acosta-Villamizar (JCP 2010)</a:t>
            </a:r>
          </a:p>
        </p:txBody>
      </p:sp>
      <p:pic>
        <p:nvPicPr>
          <p:cNvPr id="61444" name="Picture 6" descr="latex-image-1.pdf">
            <a:extLst>
              <a:ext uri="{FF2B5EF4-FFF2-40B4-BE49-F238E27FC236}">
                <a16:creationId xmlns:a16="http://schemas.microsoft.com/office/drawing/2014/main" id="{BD120548-ED15-6235-A71E-362224EE1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51054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tiff">
            <a:extLst>
              <a:ext uri="{FF2B5EF4-FFF2-40B4-BE49-F238E27FC236}">
                <a16:creationId xmlns:a16="http://schemas.microsoft.com/office/drawing/2014/main" id="{0298101D-9A3A-05AF-1A5D-6D259DEC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4572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tiff">
            <a:extLst>
              <a:ext uri="{FF2B5EF4-FFF2-40B4-BE49-F238E27FC236}">
                <a16:creationId xmlns:a16="http://schemas.microsoft.com/office/drawing/2014/main" id="{E1FDE168-0225-73F0-FE02-F6C75172F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0"/>
            <a:ext cx="63214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7BBBC-D69F-DCF2-1580-76C841DFD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8A8DA3-7260-8B4C-AD75-13E77A76CA01}" type="slidenum">
              <a:rPr lang="es-DO" altLang="en-US" sz="1000"/>
              <a:pPr eaLnBrk="1" hangingPunct="1"/>
              <a:t>27</a:t>
            </a:fld>
            <a:endParaRPr lang="es-DO" altLang="en-US" sz="1000"/>
          </a:p>
        </p:txBody>
      </p:sp>
      <p:sp>
        <p:nvSpPr>
          <p:cNvPr id="69634" name="TextBox 7">
            <a:extLst>
              <a:ext uri="{FF2B5EF4-FFF2-40B4-BE49-F238E27FC236}">
                <a16:creationId xmlns:a16="http://schemas.microsoft.com/office/drawing/2014/main" id="{DBD87C67-695F-9E03-8D60-F133ACD60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/>
              <a:t>Equivalent Interface Problem</a:t>
            </a:r>
          </a:p>
        </p:txBody>
      </p:sp>
      <p:sp>
        <p:nvSpPr>
          <p:cNvPr id="69635" name="TextBox 1">
            <a:extLst>
              <a:ext uri="{FF2B5EF4-FFF2-40B4-BE49-F238E27FC236}">
                <a16:creationId xmlns:a16="http://schemas.microsoft.com/office/drawing/2014/main" id="{980D8BD2-316A-6702-9904-02578A368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574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/>
              <a:t>The equivalence between the interface problem and the original exterior problem means that their solutions are the same.</a:t>
            </a:r>
          </a:p>
        </p:txBody>
      </p:sp>
      <p:sp>
        <p:nvSpPr>
          <p:cNvPr id="69636" name="TextBox 2">
            <a:extLst>
              <a:ext uri="{FF2B5EF4-FFF2-40B4-BE49-F238E27FC236}">
                <a16:creationId xmlns:a16="http://schemas.microsoft.com/office/drawing/2014/main" id="{D6EB1C93-4D9E-9924-3B20-EAEB43F21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429000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/>
              <a:t>We proved the well-posedness of the interface problem for a smooth artifical boundary in</a:t>
            </a:r>
          </a:p>
          <a:p>
            <a:pPr algn="just" eaLnBrk="1" hangingPunct="1"/>
            <a:r>
              <a:rPr lang="en-US" altLang="en-US" i="1"/>
              <a:t>Acosta-Villamizar: J. Comp. Physics (2010)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9">
            <a:extLst>
              <a:ext uri="{FF2B5EF4-FFF2-40B4-BE49-F238E27FC236}">
                <a16:creationId xmlns:a16="http://schemas.microsoft.com/office/drawing/2014/main" id="{E1DF4F95-8F86-4868-AD1E-9233530FA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5414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Absorbing Boundary Conditions </a:t>
            </a:r>
          </a:p>
          <a:p>
            <a:pPr eaLnBrk="1" hangingPunct="1"/>
            <a:r>
              <a:rPr lang="en-US" altLang="en-US" b="1"/>
              <a:t>Based on Farfield Expansions</a:t>
            </a:r>
            <a:endParaRPr lang="en-US" altLang="en-US"/>
          </a:p>
        </p:txBody>
      </p:sp>
      <p:sp>
        <p:nvSpPr>
          <p:cNvPr id="63490" name="TextBox 2">
            <a:extLst>
              <a:ext uri="{FF2B5EF4-FFF2-40B4-BE49-F238E27FC236}">
                <a16:creationId xmlns:a16="http://schemas.microsoft.com/office/drawing/2014/main" id="{AE8E618D-BF63-6EC3-9AEB-AB30B1AFC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057400"/>
            <a:ext cx="678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/>
              <a:t>KEY IDEA: </a:t>
            </a:r>
          </a:p>
          <a:p>
            <a:pPr algn="just" eaLnBrk="1" hangingPunct="1"/>
            <a:r>
              <a:rPr lang="en-US" altLang="en-US"/>
              <a:t>WHY NOT USE WILCOX (3D), KARP (2D), or KARP Asymptotic (2D) DIRECTLY to define absorbing boundary condition (ABC) at S ?</a:t>
            </a:r>
          </a:p>
        </p:txBody>
      </p:sp>
      <p:sp>
        <p:nvSpPr>
          <p:cNvPr id="63491" name="TextBox 3">
            <a:extLst>
              <a:ext uri="{FF2B5EF4-FFF2-40B4-BE49-F238E27FC236}">
                <a16:creationId xmlns:a16="http://schemas.microsoft.com/office/drawing/2014/main" id="{F2FBAC97-455B-1376-EDDC-45CF6A98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10000"/>
            <a:ext cx="662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/>
              <a:t>Advantage is that there are not higher order derivatives involve in the ABC</a:t>
            </a:r>
          </a:p>
        </p:txBody>
      </p:sp>
      <p:sp>
        <p:nvSpPr>
          <p:cNvPr id="63492" name="TextBox 5">
            <a:extLst>
              <a:ext uri="{FF2B5EF4-FFF2-40B4-BE49-F238E27FC236}">
                <a16:creationId xmlns:a16="http://schemas.microsoft.com/office/drawing/2014/main" id="{563B9CAE-68F6-368F-1E79-3642393B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953000"/>
            <a:ext cx="662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/>
              <a:t>By simply adding new terms to the farfield expansions is possible to increase the order of accuracy of the ABC to a desired precision.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>
            <a:extLst>
              <a:ext uri="{FF2B5EF4-FFF2-40B4-BE49-F238E27FC236}">
                <a16:creationId xmlns:a16="http://schemas.microsoft.com/office/drawing/2014/main" id="{0D87523A-324F-6350-DF1F-67A754545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30200"/>
            <a:ext cx="7010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Derivation New Bounded 2D Problem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400" b="1"/>
              <a:t>w/o High Order Derivatives in the ABC</a:t>
            </a:r>
          </a:p>
        </p:txBody>
      </p:sp>
      <p:pic>
        <p:nvPicPr>
          <p:cNvPr id="59394" name="Picture 8" descr="latex-image-1.pdf">
            <a:extLst>
              <a:ext uri="{FF2B5EF4-FFF2-40B4-BE49-F238E27FC236}">
                <a16:creationId xmlns:a16="http://schemas.microsoft.com/office/drawing/2014/main" id="{D0CC3406-03EB-48AA-228C-94DE8A287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81400"/>
            <a:ext cx="254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1" descr="Submarine2.pdf">
            <a:extLst>
              <a:ext uri="{FF2B5EF4-FFF2-40B4-BE49-F238E27FC236}">
                <a16:creationId xmlns:a16="http://schemas.microsoft.com/office/drawing/2014/main" id="{CC85BBCC-51FB-A1B9-2669-8A53FAD99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2900"/>
            <a:ext cx="63627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" descr="&amp;&amp;_bold_usc^-_(R.png">
            <a:extLst>
              <a:ext uri="{FF2B5EF4-FFF2-40B4-BE49-F238E27FC236}">
                <a16:creationId xmlns:a16="http://schemas.microsoft.com/office/drawing/2014/main" id="{9D170165-008C-0070-4A91-3EFBA745B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572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 descr="latex-image-1.pdf">
            <a:extLst>
              <a:ext uri="{FF2B5EF4-FFF2-40B4-BE49-F238E27FC236}">
                <a16:creationId xmlns:a16="http://schemas.microsoft.com/office/drawing/2014/main" id="{0C2EDA4C-B75F-ACD3-9D9F-2EE3B80D3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819400"/>
            <a:ext cx="58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latex-image-1.pdf">
            <a:extLst>
              <a:ext uri="{FF2B5EF4-FFF2-40B4-BE49-F238E27FC236}">
                <a16:creationId xmlns:a16="http://schemas.microsoft.com/office/drawing/2014/main" id="{AA8E69E4-70E0-16CA-FECA-0BB8795CB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571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Box 4">
            <a:extLst>
              <a:ext uri="{FF2B5EF4-FFF2-40B4-BE49-F238E27FC236}">
                <a16:creationId xmlns:a16="http://schemas.microsoft.com/office/drawing/2014/main" id="{43E19ED3-A746-C851-E652-E9D2CCBC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59080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>
            <a:extLst>
              <a:ext uri="{FF2B5EF4-FFF2-40B4-BE49-F238E27FC236}">
                <a16:creationId xmlns:a16="http://schemas.microsoft.com/office/drawing/2014/main" id="{379398B5-830A-88D2-14FA-9CEA6F349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85800"/>
            <a:ext cx="701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800" b="1"/>
              <a:t>Description of Physical Problem</a:t>
            </a:r>
            <a:r>
              <a:rPr lang="es-DO" altLang="en-US" sz="2400" b="1"/>
              <a:t>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DO" altLang="en-US" sz="2400" b="1"/>
          </a:p>
        </p:txBody>
      </p:sp>
      <p:pic>
        <p:nvPicPr>
          <p:cNvPr id="18434" name="Picture 1">
            <a:extLst>
              <a:ext uri="{FF2B5EF4-FFF2-40B4-BE49-F238E27FC236}">
                <a16:creationId xmlns:a16="http://schemas.microsoft.com/office/drawing/2014/main" id="{E67968D4-6132-2F7E-ACD7-ED951A8D9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06525"/>
            <a:ext cx="61722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5">
            <a:extLst>
              <a:ext uri="{FF2B5EF4-FFF2-40B4-BE49-F238E27FC236}">
                <a16:creationId xmlns:a16="http://schemas.microsoft.com/office/drawing/2014/main" id="{507E0999-866D-6276-F3B3-6B32E982E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328CA65-A4EC-1A46-ACEC-009B8C8AAF23}" type="slidenum">
              <a:rPr lang="es-DO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s-DO" altLang="en-US" sz="1000"/>
          </a:p>
        </p:txBody>
      </p:sp>
      <p:sp>
        <p:nvSpPr>
          <p:cNvPr id="61442" name="TextBox 1">
            <a:extLst>
              <a:ext uri="{FF2B5EF4-FFF2-40B4-BE49-F238E27FC236}">
                <a16:creationId xmlns:a16="http://schemas.microsoft.com/office/drawing/2014/main" id="{5D3961D8-7506-F4B7-79F4-9CDDCC7A1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467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/>
              <a:t>Derivation New Bounded 2D Problem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pic>
        <p:nvPicPr>
          <p:cNvPr id="68611" name="Picture 1" descr="&amp;&amp;_Delta_usc^-_+.pdf">
            <a:extLst>
              <a:ext uri="{FF2B5EF4-FFF2-40B4-BE49-F238E27FC236}">
                <a16:creationId xmlns:a16="http://schemas.microsoft.com/office/drawing/2014/main" id="{AEB8A560-4EB5-E102-6932-17D781288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358188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latex-image-1.pdf">
            <a:extLst>
              <a:ext uri="{FF2B5EF4-FFF2-40B4-BE49-F238E27FC236}">
                <a16:creationId xmlns:a16="http://schemas.microsoft.com/office/drawing/2014/main" id="{7F843DDB-1A49-5B95-1B9A-819938537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7467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5">
            <a:extLst>
              <a:ext uri="{FF2B5EF4-FFF2-40B4-BE49-F238E27FC236}">
                <a16:creationId xmlns:a16="http://schemas.microsoft.com/office/drawing/2014/main" id="{BB04C09B-A380-CA35-6A78-86EB56D77A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2C62EA-7CE2-B642-AFB1-1546AF7DC1B2}" type="slidenum">
              <a:rPr lang="es-DO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s-DO" altLang="en-US" sz="1000"/>
          </a:p>
        </p:txBody>
      </p:sp>
      <p:pic>
        <p:nvPicPr>
          <p:cNvPr id="86019" name="Picture 4" descr="latex-image-1.pdf">
            <a:extLst>
              <a:ext uri="{FF2B5EF4-FFF2-40B4-BE49-F238E27FC236}">
                <a16:creationId xmlns:a16="http://schemas.microsoft.com/office/drawing/2014/main" id="{113ABE30-4749-C817-C830-11515E2D6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10200"/>
            <a:ext cx="6642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1">
            <a:extLst>
              <a:ext uri="{FF2B5EF4-FFF2-40B4-BE49-F238E27FC236}">
                <a16:creationId xmlns:a16="http://schemas.microsoft.com/office/drawing/2014/main" id="{B1B8FD7C-76E2-CCB8-1E68-C10324810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467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/>
              <a:t>Complete New Bounded 2D Problem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/>
              <a:t>Villamizar-Acosta-Dastrup (JCP 2017)</a:t>
            </a:r>
            <a:endParaRPr lang="en-US" altLang="en-US" sz="1800" i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pic>
        <p:nvPicPr>
          <p:cNvPr id="63492" name="Picture 1">
            <a:extLst>
              <a:ext uri="{FF2B5EF4-FFF2-40B4-BE49-F238E27FC236}">
                <a16:creationId xmlns:a16="http://schemas.microsoft.com/office/drawing/2014/main" id="{BC7C131A-1683-0807-CA8A-F31CB5FA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1617663"/>
            <a:ext cx="74803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F9048-24B4-1EC0-4A60-5C567372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35863E-FEAF-D340-9459-1EC4B2674E96}" type="slidenum">
              <a:rPr lang="es-DO" altLang="en-US" sz="1000"/>
              <a:pPr eaLnBrk="1" hangingPunct="1"/>
              <a:t>32</a:t>
            </a:fld>
            <a:endParaRPr lang="es-DO" altLang="en-US" sz="1000"/>
          </a:p>
        </p:txBody>
      </p:sp>
      <p:pic>
        <p:nvPicPr>
          <p:cNvPr id="7" name="Picture 2" descr="latex-image-1.pdf">
            <a:extLst>
              <a:ext uri="{FF2B5EF4-FFF2-40B4-BE49-F238E27FC236}">
                <a16:creationId xmlns:a16="http://schemas.microsoft.com/office/drawing/2014/main" id="{CDEEF666-F8CB-CEEC-45A9-556E22967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61801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6F67E50-9DB8-0928-B031-00421A6DB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7696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latex-image-1.pdf">
            <a:extLst>
              <a:ext uri="{FF2B5EF4-FFF2-40B4-BE49-F238E27FC236}">
                <a16:creationId xmlns:a16="http://schemas.microsoft.com/office/drawing/2014/main" id="{3D3D5174-0D38-E656-04A8-2EAD1275F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7239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9">
            <a:extLst>
              <a:ext uri="{FF2B5EF4-FFF2-40B4-BE49-F238E27FC236}">
                <a16:creationId xmlns:a16="http://schemas.microsoft.com/office/drawing/2014/main" id="{BEC1A354-1479-0D03-E6E5-FE253EE9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"/>
            <a:ext cx="678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/>
              <a:t>Numerical Experiments </a:t>
            </a:r>
          </a:p>
          <a:p>
            <a:pPr eaLnBrk="1" hangingPunct="1"/>
            <a:r>
              <a:rPr lang="en-US" altLang="en-US" sz="2800" b="1"/>
              <a:t>Convergence KDFE_L  vs   KSFE_L</a:t>
            </a:r>
            <a:endParaRPr lang="en-US" altLang="en-US" sz="2800"/>
          </a:p>
        </p:txBody>
      </p:sp>
      <p:pic>
        <p:nvPicPr>
          <p:cNvPr id="97282" name="Picture 6" descr="Graph1PPT.pdf">
            <a:extLst>
              <a:ext uri="{FF2B5EF4-FFF2-40B4-BE49-F238E27FC236}">
                <a16:creationId xmlns:a16="http://schemas.microsoft.com/office/drawing/2014/main" id="{7CD10BB6-563B-0B85-D180-02A7D8EB7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35741" r="8540" b="35555"/>
          <a:stretch>
            <a:fillRect/>
          </a:stretch>
        </p:blipFill>
        <p:spPr bwMode="auto">
          <a:xfrm>
            <a:off x="-609600" y="1828800"/>
            <a:ext cx="95805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9">
            <a:extLst>
              <a:ext uri="{FF2B5EF4-FFF2-40B4-BE49-F238E27FC236}">
                <a16:creationId xmlns:a16="http://schemas.microsoft.com/office/drawing/2014/main" id="{CD9E2391-94F0-E878-0851-ED457E86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59483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/>
              <a:t>Asymptotic Expansion of Karp’s Series </a:t>
            </a:r>
            <a:endParaRPr lang="en-US" altLang="en-US" sz="2800" dirty="0"/>
          </a:p>
        </p:txBody>
      </p:sp>
      <p:pic>
        <p:nvPicPr>
          <p:cNvPr id="60419" name="Picture 2" descr="latex-image-1.pdf">
            <a:extLst>
              <a:ext uri="{FF2B5EF4-FFF2-40B4-BE49-F238E27FC236}">
                <a16:creationId xmlns:a16="http://schemas.microsoft.com/office/drawing/2014/main" id="{C63A0DC5-6A4B-EBCD-8945-81199D27C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0"/>
            <a:ext cx="762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" descr="latex-image-1.pdf">
            <a:extLst>
              <a:ext uri="{FF2B5EF4-FFF2-40B4-BE49-F238E27FC236}">
                <a16:creationId xmlns:a16="http://schemas.microsoft.com/office/drawing/2014/main" id="{18A40112-0672-7A1D-892C-982A299D7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3263900"/>
            <a:ext cx="6223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9FAB61-5838-9752-68CF-C6BFCCCAD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63" y="2362200"/>
            <a:ext cx="7772400" cy="32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20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Box 9">
            <a:extLst>
              <a:ext uri="{FF2B5EF4-FFF2-40B4-BE49-F238E27FC236}">
                <a16:creationId xmlns:a16="http://schemas.microsoft.com/office/drawing/2014/main" id="{3E58E54C-6513-211F-A53F-F2FE92B9A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/>
              <a:t>Far-Field Pattern 2D (FFP)</a:t>
            </a:r>
            <a:endParaRPr lang="en-US" altLang="en-US" sz="3200" dirty="0"/>
          </a:p>
        </p:txBody>
      </p:sp>
      <p:pic>
        <p:nvPicPr>
          <p:cNvPr id="99332" name="Picture 11" descr="latex-image-1.pdf">
            <a:extLst>
              <a:ext uri="{FF2B5EF4-FFF2-40B4-BE49-F238E27FC236}">
                <a16:creationId xmlns:a16="http://schemas.microsoft.com/office/drawing/2014/main" id="{95BD80B4-DE1F-B2EF-A3EC-9B398180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04482"/>
            <a:ext cx="17526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605ED1-3D35-44F7-E414-911E33DFF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81626"/>
            <a:ext cx="5638800" cy="1173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A16D8-80D9-721C-479F-F9D72BB6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261281"/>
            <a:ext cx="7010400" cy="980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45A9A-1ED3-C089-818B-10F3FC97D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490367"/>
            <a:ext cx="7772400" cy="1082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D306A-20F6-3036-90F2-5D9D931F9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57496"/>
            <a:ext cx="7772400" cy="33615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Box 9">
            <a:extLst>
              <a:ext uri="{FF2B5EF4-FFF2-40B4-BE49-F238E27FC236}">
                <a16:creationId xmlns:a16="http://schemas.microsoft.com/office/drawing/2014/main" id="{C5E04E9C-6777-3F81-3FF3-F5C8A5D59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"/>
            <a:ext cx="678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/>
              <a:t>Numerical Experiments </a:t>
            </a:r>
          </a:p>
          <a:p>
            <a:pPr eaLnBrk="1" hangingPunct="1"/>
            <a:r>
              <a:rPr lang="en-US" altLang="en-US" sz="2800" b="1"/>
              <a:t>Analysis of Convergence</a:t>
            </a:r>
            <a:endParaRPr lang="en-US" altLang="en-US" sz="2800"/>
          </a:p>
        </p:txBody>
      </p:sp>
      <p:pic>
        <p:nvPicPr>
          <p:cNvPr id="100354" name="Picture 3" descr="latex-image-1.pdf">
            <a:extLst>
              <a:ext uri="{FF2B5EF4-FFF2-40B4-BE49-F238E27FC236}">
                <a16:creationId xmlns:a16="http://schemas.microsoft.com/office/drawing/2014/main" id="{816BF2C1-93C0-3AFD-C4AE-A495E514D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81534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Box 9">
            <a:extLst>
              <a:ext uri="{FF2B5EF4-FFF2-40B4-BE49-F238E27FC236}">
                <a16:creationId xmlns:a16="http://schemas.microsoft.com/office/drawing/2014/main" id="{55D075C9-942C-8794-7CD7-659F20D1B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"/>
            <a:ext cx="678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/>
              <a:t>Numerical Experiments </a:t>
            </a:r>
          </a:p>
          <a:p>
            <a:pPr eaLnBrk="1" hangingPunct="1"/>
            <a:r>
              <a:rPr lang="en-US" altLang="en-US" sz="2800" b="1"/>
              <a:t>Convergence Various ABCs</a:t>
            </a:r>
            <a:endParaRPr lang="en-US" altLang="en-US" sz="2800"/>
          </a:p>
        </p:txBody>
      </p:sp>
      <p:pic>
        <p:nvPicPr>
          <p:cNvPr id="102402" name="Picture 1" descr="Graph2PPT.pdf">
            <a:extLst>
              <a:ext uri="{FF2B5EF4-FFF2-40B4-BE49-F238E27FC236}">
                <a16:creationId xmlns:a16="http://schemas.microsoft.com/office/drawing/2014/main" id="{92034B95-B16A-05CC-8D9C-0AD67BACF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2038" r="3824" b="35555"/>
          <a:stretch>
            <a:fillRect/>
          </a:stretch>
        </p:blipFill>
        <p:spPr bwMode="auto">
          <a:xfrm>
            <a:off x="838200" y="1447800"/>
            <a:ext cx="70485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Box 9">
            <a:extLst>
              <a:ext uri="{FF2B5EF4-FFF2-40B4-BE49-F238E27FC236}">
                <a16:creationId xmlns:a16="http://schemas.microsoft.com/office/drawing/2014/main" id="{36B29A25-6647-9509-B12B-E069504DB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"/>
            <a:ext cx="678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/>
              <a:t>Numerical Experiments </a:t>
            </a:r>
          </a:p>
          <a:p>
            <a:pPr eaLnBrk="1" hangingPunct="1"/>
            <a:r>
              <a:rPr lang="en-US" altLang="en-US" sz="2800" b="1"/>
              <a:t>Order of Convergence Various ABCs</a:t>
            </a:r>
            <a:endParaRPr lang="en-US" altLang="en-US" sz="2800"/>
          </a:p>
        </p:txBody>
      </p:sp>
      <p:pic>
        <p:nvPicPr>
          <p:cNvPr id="104450" name="Picture 2" descr="Graph3PPT.pdf">
            <a:extLst>
              <a:ext uri="{FF2B5EF4-FFF2-40B4-BE49-F238E27FC236}">
                <a16:creationId xmlns:a16="http://schemas.microsoft.com/office/drawing/2014/main" id="{69ED5801-C815-50B2-33E6-05A2F362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t="11852" r="8333" b="53889"/>
          <a:stretch>
            <a:fillRect/>
          </a:stretch>
        </p:blipFill>
        <p:spPr bwMode="auto">
          <a:xfrm>
            <a:off x="304800" y="1447800"/>
            <a:ext cx="86868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Box 9">
            <a:extLst>
              <a:ext uri="{FF2B5EF4-FFF2-40B4-BE49-F238E27FC236}">
                <a16:creationId xmlns:a16="http://schemas.microsoft.com/office/drawing/2014/main" id="{D21E7494-6072-F388-35B1-54ED9D70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Numerical Experiments </a:t>
            </a:r>
          </a:p>
          <a:p>
            <a:pPr eaLnBrk="1" hangingPunct="1"/>
            <a:r>
              <a:rPr lang="en-US" altLang="en-US" sz="1800" b="1"/>
              <a:t>Scattering from Complexly shaped Obstacles</a:t>
            </a:r>
            <a:endParaRPr lang="en-US" altLang="en-US" sz="1800"/>
          </a:p>
        </p:txBody>
      </p:sp>
      <p:pic>
        <p:nvPicPr>
          <p:cNvPr id="106498" name="Picture 1" descr="Graph4PPT.pdf">
            <a:extLst>
              <a:ext uri="{FF2B5EF4-FFF2-40B4-BE49-F238E27FC236}">
                <a16:creationId xmlns:a16="http://schemas.microsoft.com/office/drawing/2014/main" id="{9C27B0FC-CB66-1BB9-C10C-EEDE622C0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9630" r="7022" b="22221"/>
          <a:stretch>
            <a:fillRect/>
          </a:stretch>
        </p:blipFill>
        <p:spPr bwMode="auto">
          <a:xfrm>
            <a:off x="1905000" y="606425"/>
            <a:ext cx="548640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74B19D9-DC39-9981-A532-9D3B60DB2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2200" y="1600200"/>
            <a:ext cx="5030712" cy="51880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70BD7D-1DC5-17F7-7B17-111B02AB0239}"/>
              </a:ext>
            </a:extLst>
          </p:cNvPr>
          <p:cNvGrpSpPr/>
          <p:nvPr/>
        </p:nvGrpSpPr>
        <p:grpSpPr>
          <a:xfrm>
            <a:off x="381001" y="1630696"/>
            <a:ext cx="1867683" cy="1279682"/>
            <a:chOff x="6011389" y="1585163"/>
            <a:chExt cx="3021938" cy="207126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44AC17-D4A8-3A7C-B895-FAC1F5864C26}"/>
                </a:ext>
              </a:extLst>
            </p:cNvPr>
            <p:cNvCxnSpPr/>
            <p:nvPr/>
          </p:nvCxnSpPr>
          <p:spPr>
            <a:xfrm>
              <a:off x="6011389" y="1809207"/>
              <a:ext cx="111041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F54D995-25EA-54AB-1CFD-83A98B56A05C}"/>
                    </a:ext>
                  </a:extLst>
                </p:cNvPr>
                <p:cNvSpPr txBox="1"/>
                <p:nvPr/>
              </p:nvSpPr>
              <p:spPr>
                <a:xfrm>
                  <a:off x="8262369" y="1585163"/>
                  <a:ext cx="770958" cy="4927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F54D995-25EA-54AB-1CFD-83A98B56A0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2369" y="1585163"/>
                  <a:ext cx="770958" cy="492746"/>
                </a:xfrm>
                <a:prstGeom prst="rect">
                  <a:avLst/>
                </a:prstGeom>
                <a:blipFill>
                  <a:blip r:embed="rId3"/>
                  <a:stretch>
                    <a:fillRect l="-10256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A8557AB5-2888-A19A-C15C-FC676D54E0C3}"/>
                </a:ext>
              </a:extLst>
            </p:cNvPr>
            <p:cNvSpPr/>
            <p:nvPr/>
          </p:nvSpPr>
          <p:spPr>
            <a:xfrm rot="7495447">
              <a:off x="8469562" y="1974720"/>
              <a:ext cx="271286" cy="451717"/>
            </a:xfrm>
            <a:prstGeom prst="leftBrac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0842ABD-7C2F-223D-240B-D90EC20DCB95}"/>
                </a:ext>
              </a:extLst>
            </p:cNvPr>
            <p:cNvGrpSpPr/>
            <p:nvPr/>
          </p:nvGrpSpPr>
          <p:grpSpPr>
            <a:xfrm>
              <a:off x="7388051" y="1742619"/>
              <a:ext cx="910711" cy="1913806"/>
              <a:chOff x="6389307" y="1491196"/>
              <a:chExt cx="972735" cy="204414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5CBF6C0-34DB-38F1-54E6-261C6ADF215B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7166036" y="2028269"/>
                <a:ext cx="0" cy="1371543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85BCE1C-AF33-C5AA-7780-EEAD3883A005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6965191" y="1889393"/>
                <a:ext cx="0" cy="1371543"/>
              </a:xfrm>
              <a:prstGeom prst="line">
                <a:avLst/>
              </a:prstGeom>
              <a:ln w="444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3487C9D-53AE-7F8E-F6F6-57E0732E49F4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6776445" y="1758883"/>
                <a:ext cx="0" cy="1371543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4DCB300-34A0-BF8B-F088-F8622B5047B3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6578019" y="1621681"/>
                <a:ext cx="0" cy="1371543"/>
              </a:xfrm>
              <a:prstGeom prst="line">
                <a:avLst/>
              </a:prstGeom>
              <a:ln w="444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D1E47B1-9A35-D038-4A95-1154732ED3E4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7362042" y="2163798"/>
                <a:ext cx="0" cy="1371543"/>
              </a:xfrm>
              <a:prstGeom prst="line">
                <a:avLst/>
              </a:prstGeom>
              <a:ln w="444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4903B16-D9AD-CBC8-607A-1C053BBB8371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6389307" y="1491196"/>
                <a:ext cx="0" cy="1371543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5C71D27-B6FE-EE8D-AE6D-810FA3410732}"/>
                </a:ext>
              </a:extLst>
            </p:cNvPr>
            <p:cNvCxnSpPr>
              <a:cxnSpLocks/>
            </p:cNvCxnSpPr>
            <p:nvPr/>
          </p:nvCxnSpPr>
          <p:spPr>
            <a:xfrm>
              <a:off x="6514954" y="1809207"/>
              <a:ext cx="2132894" cy="147520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1A5BEF5-4D34-55B4-163B-05B234D1EF34}"/>
                    </a:ext>
                  </a:extLst>
                </p:cNvPr>
                <p:cNvSpPr txBox="1"/>
                <p:nvPr/>
              </p:nvSpPr>
              <p:spPr>
                <a:xfrm>
                  <a:off x="6903758" y="1831536"/>
                  <a:ext cx="395181" cy="3326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D15AE5B-F57B-15D9-2EAF-95A086967F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58" y="1831536"/>
                  <a:ext cx="395181" cy="33265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466F9726-E1C8-FCB6-8906-4D5F95AD8742}"/>
                </a:ext>
              </a:extLst>
            </p:cNvPr>
            <p:cNvSpPr/>
            <p:nvPr/>
          </p:nvSpPr>
          <p:spPr>
            <a:xfrm rot="3270986">
              <a:off x="6631335" y="1762510"/>
              <a:ext cx="332041" cy="302082"/>
            </a:xfrm>
            <a:prstGeom prst="arc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1C8A6F3-2DE8-B80B-6743-D447CD985F68}"/>
              </a:ext>
            </a:extLst>
          </p:cNvPr>
          <p:cNvSpPr txBox="1"/>
          <p:nvPr/>
        </p:nvSpPr>
        <p:spPr>
          <a:xfrm>
            <a:off x="1174322" y="453010"/>
            <a:ext cx="675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Description of Physical Problem</a:t>
            </a:r>
          </a:p>
        </p:txBody>
      </p:sp>
    </p:spTree>
    <p:extLst>
      <p:ext uri="{BB962C8B-B14F-4D97-AF65-F5344CB8AC3E}">
        <p14:creationId xmlns:p14="http://schemas.microsoft.com/office/powerpoint/2010/main" val="703598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Box 9">
            <a:extLst>
              <a:ext uri="{FF2B5EF4-FFF2-40B4-BE49-F238E27FC236}">
                <a16:creationId xmlns:a16="http://schemas.microsoft.com/office/drawing/2014/main" id="{CCA1AA9D-4D39-33F4-13FE-AB39A300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Numerical Experiments </a:t>
            </a:r>
          </a:p>
          <a:p>
            <a:pPr eaLnBrk="1" hangingPunct="1"/>
            <a:r>
              <a:rPr lang="en-US" altLang="en-US" sz="1800" b="1"/>
              <a:t>Order of Convergence Complex Obstacles</a:t>
            </a:r>
            <a:endParaRPr lang="en-US" altLang="en-US" sz="1800"/>
          </a:p>
        </p:txBody>
      </p:sp>
      <p:pic>
        <p:nvPicPr>
          <p:cNvPr id="108546" name="Picture 3" descr="Graph5PPT.pdf">
            <a:extLst>
              <a:ext uri="{FF2B5EF4-FFF2-40B4-BE49-F238E27FC236}">
                <a16:creationId xmlns:a16="http://schemas.microsoft.com/office/drawing/2014/main" id="{B407C5F1-CD61-38EA-8E33-FF279B44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11852" r="7755" b="25926"/>
          <a:stretch>
            <a:fillRect/>
          </a:stretch>
        </p:blipFill>
        <p:spPr bwMode="auto">
          <a:xfrm>
            <a:off x="1447800" y="968375"/>
            <a:ext cx="54864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Box 9">
            <a:extLst>
              <a:ext uri="{FF2B5EF4-FFF2-40B4-BE49-F238E27FC236}">
                <a16:creationId xmlns:a16="http://schemas.microsoft.com/office/drawing/2014/main" id="{96830CCE-6420-32FD-4B92-4678AAA0B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Numerical Experiments </a:t>
            </a:r>
          </a:p>
          <a:p>
            <a:pPr eaLnBrk="1" hangingPunct="1"/>
            <a:r>
              <a:rPr lang="en-US" altLang="en-US" sz="1800" b="1"/>
              <a:t>Scattering from a Spherical Scatterer (3D)</a:t>
            </a:r>
            <a:endParaRPr lang="en-US" altLang="en-US" sz="1800"/>
          </a:p>
        </p:txBody>
      </p:sp>
      <p:pic>
        <p:nvPicPr>
          <p:cNvPr id="110594" name="Picture 1" descr="Graph6PPT.pdf">
            <a:extLst>
              <a:ext uri="{FF2B5EF4-FFF2-40B4-BE49-F238E27FC236}">
                <a16:creationId xmlns:a16="http://schemas.microsoft.com/office/drawing/2014/main" id="{EB5BBD49-7EF2-1133-EC07-9E1CF16C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11111" r="5974" b="45557"/>
          <a:stretch>
            <a:fillRect/>
          </a:stretch>
        </p:blipFill>
        <p:spPr bwMode="auto">
          <a:xfrm>
            <a:off x="638175" y="1371600"/>
            <a:ext cx="743902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Box 9">
            <a:extLst>
              <a:ext uri="{FF2B5EF4-FFF2-40B4-BE49-F238E27FC236}">
                <a16:creationId xmlns:a16="http://schemas.microsoft.com/office/drawing/2014/main" id="{76BDA573-2932-1D63-CDBE-6F41F012A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Numerical Experiments </a:t>
            </a:r>
          </a:p>
          <a:p>
            <a:pPr eaLnBrk="1" hangingPunct="1"/>
            <a:r>
              <a:rPr lang="en-US" altLang="en-US" sz="1800" b="1"/>
              <a:t>Analysis of Convergence FFP</a:t>
            </a:r>
            <a:endParaRPr lang="en-US" altLang="en-US" sz="1800"/>
          </a:p>
        </p:txBody>
      </p:sp>
      <p:pic>
        <p:nvPicPr>
          <p:cNvPr id="112642" name="Picture 2" descr="Graph7PPT.pdf">
            <a:extLst>
              <a:ext uri="{FF2B5EF4-FFF2-40B4-BE49-F238E27FC236}">
                <a16:creationId xmlns:a16="http://schemas.microsoft.com/office/drawing/2014/main" id="{B1DE6287-1621-2E18-88F6-EFF7B5BE4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10925" r="8070" b="66667"/>
          <a:stretch>
            <a:fillRect/>
          </a:stretch>
        </p:blipFill>
        <p:spPr bwMode="auto">
          <a:xfrm>
            <a:off x="0" y="2057400"/>
            <a:ext cx="9067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5F670-9F2F-8F12-D50C-6F3B9B94B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0A6DA9-3034-D342-BEE3-59A4B94D95AF}" type="slidenum">
              <a:rPr lang="es-DO" altLang="en-US" sz="1000"/>
              <a:pPr eaLnBrk="1" hangingPunct="1"/>
              <a:t>43</a:t>
            </a:fld>
            <a:endParaRPr lang="es-DO" altLang="en-US" sz="1000"/>
          </a:p>
        </p:txBody>
      </p:sp>
      <p:pic>
        <p:nvPicPr>
          <p:cNvPr id="114690" name="Picture 3" descr="latex-image-1.pdf">
            <a:extLst>
              <a:ext uri="{FF2B5EF4-FFF2-40B4-BE49-F238E27FC236}">
                <a16:creationId xmlns:a16="http://schemas.microsoft.com/office/drawing/2014/main" id="{069C1F1C-FAA6-3040-D7D8-AC46DD26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7335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D91B92B5-F91B-A3ED-1D34-A53C383E5E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228600"/>
            <a:ext cx="7158038" cy="1412875"/>
          </a:xfrm>
        </p:spPr>
        <p:txBody>
          <a:bodyPr/>
          <a:lstStyle/>
          <a:p>
            <a:pPr algn="ctr"/>
            <a:r>
              <a:rPr lang="en-US" altLang="en-US" sz="3600" b="1" dirty="0">
                <a:ea typeface="ＭＳ Ｐゴシック" panose="020B0600070205080204" pitchFamily="34" charset="-128"/>
              </a:rPr>
              <a:t>Future Work Back in </a:t>
            </a:r>
            <a:br>
              <a:rPr lang="en-US" altLang="en-US" sz="3600" b="1" dirty="0"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2016-2017</a:t>
            </a:r>
          </a:p>
        </p:txBody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515B812D-D724-AA87-E9BE-3E325A904B8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981200"/>
            <a:ext cx="7848600" cy="4419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Char char="n"/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Coupling of HOM with the </a:t>
            </a:r>
            <a:r>
              <a:rPr lang="en-US" sz="2400" dirty="0" err="1"/>
              <a:t>Farfield</a:t>
            </a:r>
            <a:r>
              <a:rPr lang="en-US" sz="2400" dirty="0"/>
              <a:t> Expansions ABC. Overall High Order Method</a:t>
            </a:r>
          </a:p>
          <a:p>
            <a:pPr>
              <a:lnSpc>
                <a:spcPct val="90000"/>
              </a:lnSpc>
              <a:buFont typeface="Wingdings" charset="0"/>
              <a:buChar char="n"/>
              <a:defRPr/>
            </a:pPr>
            <a:endParaRPr lang="en-US" sz="2800" dirty="0"/>
          </a:p>
          <a:p>
            <a:pPr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/>
              <a:t>Multiple Scattering with </a:t>
            </a:r>
            <a:r>
              <a:rPr lang="en-US" sz="2800" dirty="0" err="1"/>
              <a:t>Farfield</a:t>
            </a:r>
            <a:r>
              <a:rPr lang="en-US" sz="2800" dirty="0"/>
              <a:t> Expansions ABCs.</a:t>
            </a:r>
          </a:p>
          <a:p>
            <a:pPr>
              <a:lnSpc>
                <a:spcPct val="90000"/>
              </a:lnSpc>
              <a:buFont typeface="Wingdings" charset="0"/>
              <a:buChar char="n"/>
              <a:defRPr/>
            </a:pPr>
            <a:endParaRPr lang="en-US" sz="2800" dirty="0"/>
          </a:p>
          <a:p>
            <a:pPr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/>
              <a:t>Derivation and Implementation of </a:t>
            </a:r>
            <a:r>
              <a:rPr lang="en-US" sz="2800" dirty="0" err="1"/>
              <a:t>Farfield</a:t>
            </a:r>
            <a:r>
              <a:rPr lang="en-US" sz="2800" dirty="0"/>
              <a:t> Expansions in </a:t>
            </a:r>
            <a:r>
              <a:rPr lang="en-US" sz="2800" dirty="0" err="1"/>
              <a:t>Elastodynamic</a:t>
            </a:r>
            <a:r>
              <a:rPr lang="en-US" sz="2800" dirty="0"/>
              <a:t> Scattering Problems</a:t>
            </a: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5">
            <a:extLst>
              <a:ext uri="{FF2B5EF4-FFF2-40B4-BE49-F238E27FC236}">
                <a16:creationId xmlns:a16="http://schemas.microsoft.com/office/drawing/2014/main" id="{BD16F5F9-4321-7A41-49BD-FF8EF48EF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05EA578-4B37-F141-8767-46615323D53D}" type="slidenum">
              <a:rPr lang="es-DO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s-DO" alt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F703E-1E41-9B8A-8B0B-D983D3042D20}"/>
              </a:ext>
            </a:extLst>
          </p:cNvPr>
          <p:cNvSpPr txBox="1"/>
          <p:nvPr/>
        </p:nvSpPr>
        <p:spPr>
          <a:xfrm>
            <a:off x="609600" y="1752600"/>
            <a:ext cx="7467600" cy="5786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-- </a:t>
            </a:r>
            <a:r>
              <a:rPr lang="en-US" sz="18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Overall High Order and Highly accurate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Numerical Me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thod for Single Scattering based on an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Isogeometric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Finite Element Method:</a:t>
            </a:r>
          </a:p>
          <a:p>
            <a:pPr algn="just" eaLnBrk="1" hangingPunct="1">
              <a:defRPr/>
            </a:pPr>
            <a:r>
              <a:rPr lang="en-US" sz="2000" i="1" dirty="0">
                <a:latin typeface="Arial" charset="0"/>
                <a:ea typeface="ＭＳ Ｐゴシック" charset="0"/>
              </a:rPr>
              <a:t>	</a:t>
            </a:r>
            <a:r>
              <a:rPr lang="en-US" sz="1400" i="1" dirty="0"/>
              <a:t>T. </a:t>
            </a:r>
            <a:r>
              <a:rPr lang="en-US" sz="1400" i="1" dirty="0" err="1"/>
              <a:t>Khajah</a:t>
            </a:r>
            <a:r>
              <a:rPr lang="en-US" sz="1400" i="1" dirty="0"/>
              <a:t> and V. Villamizar. Highly accurate acoustic scattering: 	</a:t>
            </a:r>
            <a:r>
              <a:rPr lang="en-US" sz="1400" i="1" dirty="0" err="1"/>
              <a:t>Isogeometric</a:t>
            </a:r>
            <a:r>
              <a:rPr lang="en-US" sz="1400" i="1" dirty="0"/>
              <a:t> analysis coupled with</a:t>
            </a:r>
            <a:r>
              <a:rPr lang="en-US" sz="1400" dirty="0"/>
              <a:t> </a:t>
            </a:r>
            <a:r>
              <a:rPr lang="en-US" sz="1400" i="1" dirty="0"/>
              <a:t>local high order </a:t>
            </a:r>
            <a:r>
              <a:rPr lang="en-US" sz="1400" i="1" dirty="0" err="1"/>
              <a:t>farfield</a:t>
            </a:r>
            <a:r>
              <a:rPr lang="en-US" sz="1400" i="1" dirty="0"/>
              <a:t> expansion ABC. 	</a:t>
            </a:r>
            <a:r>
              <a:rPr lang="en-US" sz="1400" i="1" dirty="0" err="1"/>
              <a:t>Comput</a:t>
            </a:r>
            <a:r>
              <a:rPr lang="en-US" sz="1400" i="1" dirty="0"/>
              <a:t>. Methods Appl. Mech. </a:t>
            </a:r>
            <a:r>
              <a:rPr lang="en-US" sz="1400" i="1" dirty="0" err="1"/>
              <a:t>Engrg</a:t>
            </a:r>
            <a:r>
              <a:rPr lang="en-US" sz="1400" i="1" dirty="0"/>
              <a:t>., 349:477–498, 2019</a:t>
            </a:r>
          </a:p>
          <a:p>
            <a:pPr algn="just" eaLnBrk="1" hangingPunct="1">
              <a:defRPr/>
            </a:pPr>
            <a:endParaRPr lang="en-US" sz="1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i="1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400" i="1" dirty="0"/>
              <a:t>V. Villamizar, D. </a:t>
            </a:r>
            <a:r>
              <a:rPr lang="en-US" sz="1400" i="1" dirty="0" err="1"/>
              <a:t>Grundvig</a:t>
            </a:r>
            <a:r>
              <a:rPr lang="en-US" sz="1400" i="1" dirty="0"/>
              <a:t> (Master Thesis), O. Rojas, and S. Acosta. High order 	methods for acoustic scattering: Coupling</a:t>
            </a:r>
            <a:r>
              <a:rPr lang="en-US" sz="1400" dirty="0"/>
              <a:t> </a:t>
            </a:r>
            <a:r>
              <a:rPr lang="en-US" sz="1400" i="1" dirty="0" err="1"/>
              <a:t>Farfield</a:t>
            </a:r>
            <a:r>
              <a:rPr lang="en-US" sz="1400" i="1" dirty="0"/>
              <a:t> Expansions ABC with 	Deferred-Correction methods. Wave Motion, 95:(24 pages), 2020</a:t>
            </a:r>
            <a:endParaRPr lang="en-US" sz="1400" dirty="0"/>
          </a:p>
          <a:p>
            <a:pPr algn="just" eaLnBrk="1" hangingPunct="1">
              <a:defRPr/>
            </a:pPr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-- Derivation of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High Order </a:t>
            </a:r>
            <a:r>
              <a:rPr lang="en-US" sz="2000" dirty="0" err="1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Farfield</a:t>
            </a:r>
            <a:r>
              <a:rPr lang="en-US" sz="2000" dirty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 Expansion ABC for Acoustic Multiple Scattering:</a:t>
            </a:r>
          </a:p>
          <a:p>
            <a:r>
              <a:rPr lang="en-US" sz="2000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	</a:t>
            </a:r>
            <a:r>
              <a:rPr lang="en-US" sz="1400" i="1" dirty="0"/>
              <a:t>V. Villamizar, J. Badger, and S. Acosta. High order local </a:t>
            </a:r>
            <a:r>
              <a:rPr lang="en-US" sz="1400" i="1" dirty="0" err="1"/>
              <a:t>farfield</a:t>
            </a:r>
            <a:r>
              <a:rPr lang="en-US" sz="1400" i="1" dirty="0"/>
              <a:t> expansions 	absorbing boundary conditions</a:t>
            </a:r>
            <a:r>
              <a:rPr lang="en-US" sz="1400" dirty="0"/>
              <a:t> </a:t>
            </a:r>
            <a:r>
              <a:rPr lang="en-US" sz="1400" i="1" dirty="0"/>
              <a:t>for multiple scattering. J. </a:t>
            </a:r>
            <a:r>
              <a:rPr lang="en-US" sz="1400" i="1" dirty="0" err="1"/>
              <a:t>Comput</a:t>
            </a:r>
            <a:r>
              <a:rPr lang="en-US" sz="1400" i="1" dirty="0"/>
              <a:t>. Phys., 460:(32 	pages), 2022</a:t>
            </a:r>
            <a:endParaRPr lang="en-US" sz="1400" dirty="0"/>
          </a:p>
          <a:p>
            <a:pPr algn="just" eaLnBrk="1" hangingPunct="1">
              <a:defRPr/>
            </a:pPr>
            <a:endParaRPr lang="en-US" sz="2000" dirty="0">
              <a:solidFill>
                <a:srgbClr val="0070C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      </a:t>
            </a:r>
            <a:endParaRPr lang="en-US" sz="1400" dirty="0"/>
          </a:p>
          <a:p>
            <a:pPr algn="just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5EF2B-E66D-7917-F75D-635D54E56E5C}"/>
              </a:ext>
            </a:extLst>
          </p:cNvPr>
          <p:cNvSpPr txBox="1"/>
          <p:nvPr/>
        </p:nvSpPr>
        <p:spPr>
          <a:xfrm>
            <a:off x="1066800" y="304800"/>
            <a:ext cx="655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Work Accomplished </a:t>
            </a:r>
          </a:p>
          <a:p>
            <a:pPr algn="ctr"/>
            <a:r>
              <a:rPr lang="en-US" b="1" dirty="0"/>
              <a:t>2017-2023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5">
            <a:extLst>
              <a:ext uri="{FF2B5EF4-FFF2-40B4-BE49-F238E27FC236}">
                <a16:creationId xmlns:a16="http://schemas.microsoft.com/office/drawing/2014/main" id="{BD16F5F9-4321-7A41-49BD-FF8EF48EF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05EA578-4B37-F141-8767-46615323D53D}" type="slidenum">
              <a:rPr lang="es-DO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s-DO" alt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F703E-1E41-9B8A-8B0B-D983D3042D20}"/>
              </a:ext>
            </a:extLst>
          </p:cNvPr>
          <p:cNvSpPr txBox="1"/>
          <p:nvPr/>
        </p:nvSpPr>
        <p:spPr>
          <a:xfrm>
            <a:off x="609600" y="1752600"/>
            <a:ext cx="7467600" cy="47397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--- </a:t>
            </a:r>
            <a:r>
              <a:rPr lang="en-US" sz="18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Highly Efficient Iterative Numerical Method for Acoustic Multiple Scattering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defRPr/>
            </a:pP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      	T. </a:t>
            </a:r>
            <a:r>
              <a:rPr lang="en-US" sz="1600" i="1" dirty="0" err="1">
                <a:latin typeface="Arial" charset="0"/>
                <a:ea typeface="ＭＳ Ｐゴシック" charset="0"/>
                <a:cs typeface="ＭＳ Ｐゴシック" charset="0"/>
              </a:rPr>
              <a:t>Khajah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, V. Villamizar, and J. Hale (Master Thesis). Iterative methods 	for multiple scattering. In its final writing stage. 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--- Derivation of 2D and </a:t>
            </a:r>
            <a:r>
              <a:rPr lang="en-US" sz="20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3D High Order Local </a:t>
            </a:r>
            <a:r>
              <a:rPr lang="en-US" sz="2000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Farfield</a:t>
            </a:r>
            <a:r>
              <a:rPr lang="en-US" sz="20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Expansions ABCs for Elastic Scattering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just" eaLnBrk="1" hangingPunct="1">
              <a:defRPr/>
            </a:pP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   	V. Villamizar, D. </a:t>
            </a:r>
            <a:r>
              <a:rPr lang="en-US" sz="1600" i="1" dirty="0" err="1">
                <a:latin typeface="Arial" charset="0"/>
                <a:ea typeface="ＭＳ Ｐゴシック" charset="0"/>
                <a:cs typeface="ＭＳ Ｐゴシック" charset="0"/>
              </a:rPr>
              <a:t>Grundvig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(Master Thesis), and O. Rojas. High order 	local ABC for elastic scattering in terms of </a:t>
            </a:r>
            <a:r>
              <a:rPr lang="en-US" sz="1600" i="1" dirty="0" err="1">
                <a:latin typeface="Arial" charset="0"/>
                <a:ea typeface="ＭＳ Ｐゴシック" charset="0"/>
                <a:cs typeface="ＭＳ Ｐゴシック" charset="0"/>
              </a:rPr>
              <a:t>farfield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expansions. </a:t>
            </a:r>
          </a:p>
          <a:p>
            <a:pPr algn="just"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--- Derivation </a:t>
            </a:r>
            <a:r>
              <a:rPr lang="en-US" sz="20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of High Order Local </a:t>
            </a:r>
            <a:r>
              <a:rPr lang="en-US" sz="2000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Farfield</a:t>
            </a:r>
            <a:r>
              <a:rPr lang="en-US" sz="20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Expansiosn</a:t>
            </a:r>
            <a:r>
              <a:rPr lang="en-US" sz="20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ABCs for time-dependent scattering (Wave Equation):</a:t>
            </a:r>
          </a:p>
          <a:p>
            <a:pPr algn="just" eaLnBrk="1" hangingPunct="1">
              <a:defRPr/>
            </a:pP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    	V. Villamizar, M. Quezada and D. </a:t>
            </a:r>
            <a:r>
              <a:rPr lang="en-US" sz="1600" i="1" dirty="0" err="1">
                <a:latin typeface="Arial" charset="0"/>
                <a:ea typeface="ＭＳ Ｐゴシック" charset="0"/>
                <a:cs typeface="ＭＳ Ｐゴシック" charset="0"/>
              </a:rPr>
              <a:t>Ketcheson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. A time-dependent high 	order local absorbing boundary conditions for acoustic waves. In final 	writing stage.</a:t>
            </a:r>
          </a:p>
          <a:p>
            <a:pPr algn="just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5EF2B-E66D-7917-F75D-635D54E56E5C}"/>
              </a:ext>
            </a:extLst>
          </p:cNvPr>
          <p:cNvSpPr txBox="1"/>
          <p:nvPr/>
        </p:nvSpPr>
        <p:spPr>
          <a:xfrm>
            <a:off x="1066800" y="304800"/>
            <a:ext cx="655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Work Accomplished </a:t>
            </a:r>
          </a:p>
          <a:p>
            <a:pPr algn="ctr"/>
            <a:r>
              <a:rPr lang="en-US" b="1" dirty="0"/>
              <a:t>2017-2023</a:t>
            </a:r>
          </a:p>
        </p:txBody>
      </p:sp>
    </p:spTree>
    <p:extLst>
      <p:ext uri="{BB962C8B-B14F-4D97-AF65-F5344CB8AC3E}">
        <p14:creationId xmlns:p14="http://schemas.microsoft.com/office/powerpoint/2010/main" val="332839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3223-629F-7200-D0B2-1192C4B3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838200"/>
          </a:xfrm>
        </p:spPr>
        <p:txBody>
          <a:bodyPr/>
          <a:lstStyle/>
          <a:p>
            <a:pPr algn="ctr">
              <a:defRPr/>
            </a:pPr>
            <a:br>
              <a:rPr lang="en-US" sz="3200" dirty="0"/>
            </a:br>
            <a:r>
              <a:rPr lang="en-US" sz="3200" dirty="0"/>
              <a:t>Future work </a:t>
            </a:r>
          </a:p>
        </p:txBody>
      </p:sp>
      <p:sp>
        <p:nvSpPr>
          <p:cNvPr id="111618" name="Slide Number Placeholder 5">
            <a:extLst>
              <a:ext uri="{FF2B5EF4-FFF2-40B4-BE49-F238E27FC236}">
                <a16:creationId xmlns:a16="http://schemas.microsoft.com/office/drawing/2014/main" id="{36292BD2-EA6C-C090-F499-C17A21A463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DE45993-36FF-2B48-8A87-66FC632BE29F}" type="slidenum">
              <a:rPr lang="es-DO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s-DO" alt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A699D-DBA5-5B93-2185-4CB43D798D1E}"/>
              </a:ext>
            </a:extLst>
          </p:cNvPr>
          <p:cNvSpPr txBox="1"/>
          <p:nvPr/>
        </p:nvSpPr>
        <p:spPr>
          <a:xfrm>
            <a:off x="609600" y="2590800"/>
            <a:ext cx="7467600" cy="261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Construction of an Overall High order Method for Multiple Scattering in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Elastodynamic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Derivation of High Order Local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Farfield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Expansions ABCs using </a:t>
            </a:r>
            <a:r>
              <a:rPr lang="en-US" sz="20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more general shapes for Artificial Boundaries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Extension to Electromagnetic Waves.</a:t>
            </a:r>
          </a:p>
          <a:p>
            <a:pPr algn="just"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>
            <a:extLst>
              <a:ext uri="{FF2B5EF4-FFF2-40B4-BE49-F238E27FC236}">
                <a16:creationId xmlns:a16="http://schemas.microsoft.com/office/drawing/2014/main" id="{C988FC7A-5C64-5AC3-2640-244A7DDEE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048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400" b="1"/>
              <a:t>Description of Physical Problem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400" b="1"/>
              <a:t>Acoustic Single Scattering (2D)  </a:t>
            </a:r>
          </a:p>
        </p:txBody>
      </p:sp>
      <p:pic>
        <p:nvPicPr>
          <p:cNvPr id="20482" name="Picture 1" descr="latex-image-1.pdf">
            <a:extLst>
              <a:ext uri="{FF2B5EF4-FFF2-40B4-BE49-F238E27FC236}">
                <a16:creationId xmlns:a16="http://schemas.microsoft.com/office/drawing/2014/main" id="{A472AF62-24F0-9143-C967-9BFA2F953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-1447800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" descr="Submarine3.pdf">
            <a:extLst>
              <a:ext uri="{FF2B5EF4-FFF2-40B4-BE49-F238E27FC236}">
                <a16:creationId xmlns:a16="http://schemas.microsoft.com/office/drawing/2014/main" id="{515278F5-AAF8-75F6-3B24-DCE1A5467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7324" r="5844"/>
          <a:stretch>
            <a:fillRect/>
          </a:stretch>
        </p:blipFill>
        <p:spPr bwMode="auto">
          <a:xfrm>
            <a:off x="923925" y="2206625"/>
            <a:ext cx="7440613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Gamma.pdf">
            <a:extLst>
              <a:ext uri="{FF2B5EF4-FFF2-40B4-BE49-F238E27FC236}">
                <a16:creationId xmlns:a16="http://schemas.microsoft.com/office/drawing/2014/main" id="{31A0E66C-8427-A56E-92C8-C1D472794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57600"/>
            <a:ext cx="32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Omega.pdf">
            <a:extLst>
              <a:ext uri="{FF2B5EF4-FFF2-40B4-BE49-F238E27FC236}">
                <a16:creationId xmlns:a16="http://schemas.microsoft.com/office/drawing/2014/main" id="{08939C7A-A1AF-B1BA-C317-7FC720A09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43200"/>
            <a:ext cx="3397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282D186-02A6-BF65-6C7F-9EEDF5F7C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158038" cy="1412875"/>
          </a:xfrm>
        </p:spPr>
        <p:txBody>
          <a:bodyPr/>
          <a:lstStyle/>
          <a:p>
            <a:pPr algn="ctr"/>
            <a:r>
              <a:rPr lang="en-US" altLang="en-US" sz="2800" b="1">
                <a:ea typeface="ＭＳ Ｐゴシック" panose="020B0600070205080204" pitchFamily="34" charset="-128"/>
              </a:rPr>
              <a:t>Mathematical Model </a:t>
            </a:r>
            <a:br>
              <a:rPr lang="en-US" altLang="en-US" sz="2800" b="1">
                <a:ea typeface="ＭＳ Ｐゴシック" panose="020B0600070205080204" pitchFamily="34" charset="-128"/>
              </a:rPr>
            </a:br>
            <a:r>
              <a:rPr lang="en-US" altLang="en-US" sz="2400" b="1">
                <a:ea typeface="ＭＳ Ｐゴシック" panose="020B0600070205080204" pitchFamily="34" charset="-128"/>
              </a:rPr>
              <a:t>Single Acoustic Scattering </a:t>
            </a:r>
            <a:br>
              <a:rPr lang="en-US" altLang="en-US" sz="2400" b="1">
                <a:ea typeface="ＭＳ Ｐゴシック" panose="020B0600070205080204" pitchFamily="34" charset="-128"/>
              </a:rPr>
            </a:br>
            <a:r>
              <a:rPr lang="en-US" altLang="en-US" sz="2400" b="1">
                <a:ea typeface="ＭＳ Ｐゴシック" panose="020B0600070205080204" pitchFamily="34" charset="-128"/>
              </a:rPr>
              <a:t>Time-Harmonic</a:t>
            </a:r>
          </a:p>
        </p:txBody>
      </p:sp>
      <p:pic>
        <p:nvPicPr>
          <p:cNvPr id="23554" name="Picture 8" descr="latex-image-1.pdf">
            <a:extLst>
              <a:ext uri="{FF2B5EF4-FFF2-40B4-BE49-F238E27FC236}">
                <a16:creationId xmlns:a16="http://schemas.microsoft.com/office/drawing/2014/main" id="{842159DB-65EC-40B2-E241-90A582AF4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579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latex-image-1.pdf">
            <a:extLst>
              <a:ext uri="{FF2B5EF4-FFF2-40B4-BE49-F238E27FC236}">
                <a16:creationId xmlns:a16="http://schemas.microsoft.com/office/drawing/2014/main" id="{AB79B7BA-F177-C670-E9E6-5BE2A268F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62600"/>
            <a:ext cx="4191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 descr="&amp;&amp;_Delta_usc_+_k.pdf">
            <a:extLst>
              <a:ext uri="{FF2B5EF4-FFF2-40B4-BE49-F238E27FC236}">
                <a16:creationId xmlns:a16="http://schemas.microsoft.com/office/drawing/2014/main" id="{A6775034-AC3D-AF66-7573-04D03E0B7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6792913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ncident_plane_w.pdf">
            <a:extLst>
              <a:ext uri="{FF2B5EF4-FFF2-40B4-BE49-F238E27FC236}">
                <a16:creationId xmlns:a16="http://schemas.microsoft.com/office/drawing/2014/main" id="{92A33C8C-6C31-0AE9-C625-E69504BED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6311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>
            <a:extLst>
              <a:ext uri="{FF2B5EF4-FFF2-40B4-BE49-F238E27FC236}">
                <a16:creationId xmlns:a16="http://schemas.microsoft.com/office/drawing/2014/main" id="{FDDDC166-E142-4FC9-696E-8F7212B62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048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800" b="1"/>
              <a:t>Truncation of the Domain.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DO" altLang="en-US" sz="2800" b="1"/>
              <a:t>Introducing an Artificial Boundary</a:t>
            </a:r>
          </a:p>
        </p:txBody>
      </p:sp>
      <p:pic>
        <p:nvPicPr>
          <p:cNvPr id="24578" name="Picture 1" descr="latex-image-1.pdf">
            <a:extLst>
              <a:ext uri="{FF2B5EF4-FFF2-40B4-BE49-F238E27FC236}">
                <a16:creationId xmlns:a16="http://schemas.microsoft.com/office/drawing/2014/main" id="{7ED88DDC-88C0-AF4E-10FB-2C9FA18BF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-1447800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Submarine2.pdf">
            <a:extLst>
              <a:ext uri="{FF2B5EF4-FFF2-40B4-BE49-F238E27FC236}">
                <a16:creationId xmlns:a16="http://schemas.microsoft.com/office/drawing/2014/main" id="{A2C946DC-8785-ACDB-3368-9190A3F7D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470025"/>
            <a:ext cx="63627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Omega^+.pdf">
            <a:extLst>
              <a:ext uri="{FF2B5EF4-FFF2-40B4-BE49-F238E27FC236}">
                <a16:creationId xmlns:a16="http://schemas.microsoft.com/office/drawing/2014/main" id="{6E95E440-C879-64C2-9620-F4E0F1669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00200"/>
            <a:ext cx="561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Omega^-.pdf">
            <a:extLst>
              <a:ext uri="{FF2B5EF4-FFF2-40B4-BE49-F238E27FC236}">
                <a16:creationId xmlns:a16="http://schemas.microsoft.com/office/drawing/2014/main" id="{4E3A7C7C-77EE-0787-C026-2491942F0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14600"/>
            <a:ext cx="6111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 descr="$S_(r=R)$_Artifi.pdf">
            <a:extLst>
              <a:ext uri="{FF2B5EF4-FFF2-40B4-BE49-F238E27FC236}">
                <a16:creationId xmlns:a16="http://schemas.microsoft.com/office/drawing/2014/main" id="{F001F0B4-E318-5695-E061-815D28CA8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2368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13F2A0-60DE-DD5C-642A-5B7179C3FEEA}"/>
              </a:ext>
            </a:extLst>
          </p:cNvPr>
          <p:cNvGrpSpPr/>
          <p:nvPr/>
        </p:nvGrpSpPr>
        <p:grpSpPr>
          <a:xfrm>
            <a:off x="381001" y="1630696"/>
            <a:ext cx="1867683" cy="1279682"/>
            <a:chOff x="6011389" y="1585163"/>
            <a:chExt cx="3021938" cy="207126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27F56D-89BF-108C-E527-2E8F861E7372}"/>
                </a:ext>
              </a:extLst>
            </p:cNvPr>
            <p:cNvCxnSpPr/>
            <p:nvPr/>
          </p:nvCxnSpPr>
          <p:spPr>
            <a:xfrm>
              <a:off x="6011389" y="1809207"/>
              <a:ext cx="111041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2253567-2B58-E83C-DFD2-E4CC8885FA75}"/>
                    </a:ext>
                  </a:extLst>
                </p:cNvPr>
                <p:cNvSpPr txBox="1"/>
                <p:nvPr/>
              </p:nvSpPr>
              <p:spPr>
                <a:xfrm>
                  <a:off x="8262369" y="1585163"/>
                  <a:ext cx="770958" cy="4927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2253567-2B58-E83C-DFD2-E4CC8885F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2369" y="1585163"/>
                  <a:ext cx="770958" cy="492746"/>
                </a:xfrm>
                <a:prstGeom prst="rect">
                  <a:avLst/>
                </a:prstGeom>
                <a:blipFill>
                  <a:blip r:embed="rId2"/>
                  <a:stretch>
                    <a:fillRect l="-10256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D069BBD5-8B38-22C7-9F67-9F718EFD33CD}"/>
                </a:ext>
              </a:extLst>
            </p:cNvPr>
            <p:cNvSpPr/>
            <p:nvPr/>
          </p:nvSpPr>
          <p:spPr>
            <a:xfrm rot="7495447">
              <a:off x="8469562" y="1974720"/>
              <a:ext cx="271286" cy="451717"/>
            </a:xfrm>
            <a:prstGeom prst="leftBrac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53F7A0-974B-24E8-082B-311E89380A2E}"/>
                </a:ext>
              </a:extLst>
            </p:cNvPr>
            <p:cNvGrpSpPr/>
            <p:nvPr/>
          </p:nvGrpSpPr>
          <p:grpSpPr>
            <a:xfrm>
              <a:off x="7388051" y="1742619"/>
              <a:ext cx="910711" cy="1913806"/>
              <a:chOff x="6389307" y="1491196"/>
              <a:chExt cx="972735" cy="204414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D71694D-AC77-FC5D-3E13-91E546941E52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7166036" y="2028269"/>
                <a:ext cx="0" cy="1371543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9954C98-30F2-F731-B662-4DA30A3C7A2C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6965191" y="1889393"/>
                <a:ext cx="0" cy="1371543"/>
              </a:xfrm>
              <a:prstGeom prst="line">
                <a:avLst/>
              </a:prstGeom>
              <a:ln w="444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606F645-6564-80F1-185D-E1AFEE7711F1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6776445" y="1758883"/>
                <a:ext cx="0" cy="1371543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C373BB-1CD5-D210-13EC-6D9C0C9B907F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6578019" y="1621681"/>
                <a:ext cx="0" cy="1371543"/>
              </a:xfrm>
              <a:prstGeom prst="line">
                <a:avLst/>
              </a:prstGeom>
              <a:ln w="444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B233174-B832-9C5B-7902-4F93AADDA3E5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7362042" y="2163798"/>
                <a:ext cx="0" cy="1371543"/>
              </a:xfrm>
              <a:prstGeom prst="line">
                <a:avLst/>
              </a:prstGeom>
              <a:ln w="444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9A8C494-6E56-D249-01C5-7750E623AE87}"/>
                  </a:ext>
                </a:extLst>
              </p:cNvPr>
              <p:cNvCxnSpPr>
                <a:cxnSpLocks/>
              </p:cNvCxnSpPr>
              <p:nvPr/>
            </p:nvCxnSpPr>
            <p:spPr>
              <a:xfrm rot="2079725" flipV="1">
                <a:off x="6389307" y="1491196"/>
                <a:ext cx="0" cy="1371543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5946A1D-56B8-8A4D-4952-05131A9552C1}"/>
                </a:ext>
              </a:extLst>
            </p:cNvPr>
            <p:cNvCxnSpPr>
              <a:cxnSpLocks/>
            </p:cNvCxnSpPr>
            <p:nvPr/>
          </p:nvCxnSpPr>
          <p:spPr>
            <a:xfrm>
              <a:off x="6514954" y="1809207"/>
              <a:ext cx="2132894" cy="147520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7EBEE7E-BA0C-4883-0F31-4768E3C409C4}"/>
                    </a:ext>
                  </a:extLst>
                </p:cNvPr>
                <p:cNvSpPr txBox="1"/>
                <p:nvPr/>
              </p:nvSpPr>
              <p:spPr>
                <a:xfrm>
                  <a:off x="6903758" y="1831536"/>
                  <a:ext cx="395181" cy="3326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D15AE5B-F57B-15D9-2EAF-95A086967F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58" y="1831536"/>
                  <a:ext cx="395181" cy="33265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EB145609-23E8-B4EE-EC5B-5902DC41B44B}"/>
                </a:ext>
              </a:extLst>
            </p:cNvPr>
            <p:cNvSpPr/>
            <p:nvPr/>
          </p:nvSpPr>
          <p:spPr>
            <a:xfrm rot="3270986">
              <a:off x="6631335" y="1762510"/>
              <a:ext cx="332041" cy="302082"/>
            </a:xfrm>
            <a:prstGeom prst="arc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Content Placeholder 6">
            <a:extLst>
              <a:ext uri="{FF2B5EF4-FFF2-40B4-BE49-F238E27FC236}">
                <a16:creationId xmlns:a16="http://schemas.microsoft.com/office/drawing/2014/main" id="{7CB20C96-6B23-A0D2-F16E-ED3CE5716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686" y="1634632"/>
            <a:ext cx="5021114" cy="51781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4C1C06-D825-992C-5AC0-3CE3286329CB}"/>
              </a:ext>
            </a:extLst>
          </p:cNvPr>
          <p:cNvSpPr txBox="1"/>
          <p:nvPr/>
        </p:nvSpPr>
        <p:spPr>
          <a:xfrm>
            <a:off x="1174322" y="453010"/>
            <a:ext cx="675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Description of Physical Problem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38DBBA5-C0F4-5443-FA49-77B9C04FBA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4800" y="2779772"/>
            <a:ext cx="198424" cy="1809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68F7D9-51C5-2FAF-E463-88F7626E47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7304" y="3983529"/>
            <a:ext cx="228600" cy="208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B38BD7-F0A0-CF7E-F7C1-DD54523E56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3800" y="4800600"/>
            <a:ext cx="210977" cy="1868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B8DB9D4-5F7E-A679-D8C3-73CFF41E63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3712" y="3056482"/>
            <a:ext cx="3048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1">
            <a:extLst>
              <a:ext uri="{FF2B5EF4-FFF2-40B4-BE49-F238E27FC236}">
                <a16:creationId xmlns:a16="http://schemas.microsoft.com/office/drawing/2014/main" id="{158AA106-F84F-113D-690E-1CB912948014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1752600" y="457200"/>
            <a:ext cx="60198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3600">
                <a:ea typeface="ＭＳ Ｐゴシック" panose="020B0600070205080204" pitchFamily="34" charset="-128"/>
              </a:rPr>
              <a:t>Computational Challenge</a:t>
            </a:r>
          </a:p>
        </p:txBody>
      </p:sp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5D33D459-AEBA-8FE5-5A2D-5B7EE8BD7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84EB40B-CB1C-5940-93F1-D7A15C735CA0}" type="slidenum">
              <a:rPr lang="es-DO" altLang="en-US" sz="10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s-DO" altLang="en-US" sz="1000"/>
          </a:p>
        </p:txBody>
      </p:sp>
      <p:sp>
        <p:nvSpPr>
          <p:cNvPr id="26627" name="TextBox 6">
            <a:extLst>
              <a:ext uri="{FF2B5EF4-FFF2-40B4-BE49-F238E27FC236}">
                <a16:creationId xmlns:a16="http://schemas.microsoft.com/office/drawing/2014/main" id="{6FB3E8D5-0C8B-3AE7-EC76-B9661C12B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01813"/>
            <a:ext cx="754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Using Finite Elements and Finite Differences Methods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FF611-4492-662B-67AB-A9934835D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0"/>
            <a:ext cx="662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u"/>
            </a:pPr>
            <a:r>
              <a:rPr lang="en-US" altLang="en-US" sz="2400"/>
              <a:t>Imposing  a mathematically efficient </a:t>
            </a:r>
            <a:r>
              <a:rPr lang="en-US" altLang="en-US" sz="2400">
                <a:solidFill>
                  <a:srgbClr val="3366FF"/>
                </a:solidFill>
              </a:rPr>
              <a:t>TRANSPARENT BOUNDARY CONDITION </a:t>
            </a:r>
            <a:r>
              <a:rPr lang="en-US" altLang="en-US" sz="2400"/>
              <a:t>on the </a:t>
            </a:r>
            <a:r>
              <a:rPr lang="en-US" altLang="en-US" sz="2400">
                <a:solidFill>
                  <a:srgbClr val="3366FF"/>
                </a:solidFill>
              </a:rPr>
              <a:t>Artificial Boundary </a:t>
            </a:r>
            <a:r>
              <a:rPr lang="en-US" altLang="en-US" sz="2400"/>
              <a:t>S with minimum spurious reflection.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3;&#10;\pagestyle{empty}&#13;&#10;\usepackage{xspace,amssymb,amsfonts,amsmath}&#13;&#10;\usepackage{color}&#13;&#10;\usepackage{TeX4PPT}&#13;&#10;"/>
  <p:tag name="MAGPC" val="200"/>
  <p:tag name="FONTSIZE" val="10"/>
</p:tagLst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53520</TotalTime>
  <Words>1285</Words>
  <Application>Microsoft Macintosh PowerPoint</Application>
  <PresentationFormat>On-screen Show (4:3)</PresentationFormat>
  <Paragraphs>209</Paragraphs>
  <Slides>47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Cambria Math</vt:lpstr>
      <vt:lpstr>Times New Roman</vt:lpstr>
      <vt:lpstr>Wingdings</vt:lpstr>
      <vt:lpstr>Axis</vt:lpstr>
      <vt:lpstr>PowerPoint Presentation</vt:lpstr>
      <vt:lpstr>Outline</vt:lpstr>
      <vt:lpstr>PowerPoint Presentation</vt:lpstr>
      <vt:lpstr>PowerPoint Presentation</vt:lpstr>
      <vt:lpstr>PowerPoint Presentation</vt:lpstr>
      <vt:lpstr>Mathematical Model  Single Acoustic Scattering  Time-Harmonic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Mathematical Model 2 (bounded)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Idea: Derivation of Farfield Expansions ABC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 Back in  2016-2017</vt:lpstr>
      <vt:lpstr>PowerPoint Presentation</vt:lpstr>
      <vt:lpstr>PowerPoint Presentation</vt:lpstr>
      <vt:lpstr> Future work </vt:lpstr>
    </vt:vector>
  </TitlesOfParts>
  <Company> 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Sebastian Ignacio Acosta</dc:creator>
  <cp:lastModifiedBy>Vianey Villamizar Gonzalez</cp:lastModifiedBy>
  <cp:revision>890</cp:revision>
  <cp:lastPrinted>2015-07-27T06:39:12Z</cp:lastPrinted>
  <dcterms:created xsi:type="dcterms:W3CDTF">2008-03-06T01:00:20Z</dcterms:created>
  <dcterms:modified xsi:type="dcterms:W3CDTF">2023-03-07T18:32:51Z</dcterms:modified>
</cp:coreProperties>
</file>